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avi" ContentType="video/x-msvideo"/>
  <Default Extension="tif" ContentType="image/tiff"/>
  <Default Extension="xlsx" ContentType="application/vnd.openxmlformats-officedocument.spreadsheetml.sheet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316" r:id="rId3"/>
    <p:sldId id="359" r:id="rId4"/>
    <p:sldId id="361" r:id="rId5"/>
    <p:sldId id="259" r:id="rId6"/>
    <p:sldId id="362" r:id="rId7"/>
    <p:sldId id="366" r:id="rId8"/>
    <p:sldId id="364" r:id="rId9"/>
    <p:sldId id="374" r:id="rId10"/>
    <p:sldId id="328" r:id="rId11"/>
    <p:sldId id="312" r:id="rId12"/>
    <p:sldId id="320" r:id="rId13"/>
    <p:sldId id="319" r:id="rId14"/>
    <p:sldId id="373" r:id="rId15"/>
    <p:sldId id="371" r:id="rId16"/>
    <p:sldId id="372" r:id="rId17"/>
    <p:sldId id="365" r:id="rId18"/>
    <p:sldId id="367" r:id="rId19"/>
    <p:sldId id="368" r:id="rId20"/>
    <p:sldId id="360" r:id="rId21"/>
    <p:sldId id="317" r:id="rId22"/>
    <p:sldId id="375" r:id="rId23"/>
    <p:sldId id="376" r:id="rId24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69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120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6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2805314148712566E-2"/>
          <c:y val="5.2009456264775412E-2"/>
          <c:w val="0.90559002591552762"/>
          <c:h val="0.81026898233465494"/>
        </c:manualLayout>
      </c:layout>
      <c:scatterChart>
        <c:scatterStyle val="lineMarker"/>
        <c:varyColors val="0"/>
        <c:ser>
          <c:idx val="0"/>
          <c:order val="0"/>
          <c:tx>
            <c:v>Bottom (m)</c:v>
          </c:tx>
          <c:spPr>
            <a:ln w="2540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'Modele reduit V2'!$B$28:$B$40</c:f>
              <c:numCache>
                <c:formatCode>0.00</c:formatCode>
                <c:ptCount val="13"/>
                <c:pt idx="0">
                  <c:v>48</c:v>
                </c:pt>
                <c:pt idx="1">
                  <c:v>52</c:v>
                </c:pt>
                <c:pt idx="2">
                  <c:v>52</c:v>
                </c:pt>
                <c:pt idx="3">
                  <c:v>52.519999999999996</c:v>
                </c:pt>
                <c:pt idx="4">
                  <c:v>52.519999999999996</c:v>
                </c:pt>
                <c:pt idx="5">
                  <c:v>54.76</c:v>
                </c:pt>
                <c:pt idx="6">
                  <c:v>54.76</c:v>
                </c:pt>
                <c:pt idx="7">
                  <c:v>55.204000000000001</c:v>
                </c:pt>
                <c:pt idx="8">
                  <c:v>55.244</c:v>
                </c:pt>
                <c:pt idx="9">
                  <c:v>55.244</c:v>
                </c:pt>
                <c:pt idx="10">
                  <c:v>55.251999999999995</c:v>
                </c:pt>
                <c:pt idx="11">
                  <c:v>55.251999999999995</c:v>
                </c:pt>
              </c:numCache>
            </c:numRef>
          </c:xVal>
          <c:yVal>
            <c:numRef>
              <c:f>'Modele reduit V2'!$C$28:$C$40</c:f>
              <c:numCache>
                <c:formatCode>0.00</c:formatCode>
                <c:ptCount val="13"/>
                <c:pt idx="0">
                  <c:v>0.19999999999999998</c:v>
                </c:pt>
                <c:pt idx="1">
                  <c:v>0.19999999999999998</c:v>
                </c:pt>
                <c:pt idx="2">
                  <c:v>0.59199999999999997</c:v>
                </c:pt>
                <c:pt idx="3">
                  <c:v>0.59199999999999997</c:v>
                </c:pt>
                <c:pt idx="4">
                  <c:v>0</c:v>
                </c:pt>
                <c:pt idx="5">
                  <c:v>0</c:v>
                </c:pt>
                <c:pt idx="6">
                  <c:v>0.47799999999999998</c:v>
                </c:pt>
                <c:pt idx="7">
                  <c:v>0.61599999999999999</c:v>
                </c:pt>
                <c:pt idx="8">
                  <c:v>0.61599999999999999</c:v>
                </c:pt>
                <c:pt idx="9">
                  <c:v>0.73599999999999999</c:v>
                </c:pt>
                <c:pt idx="10">
                  <c:v>0.73599999999999999</c:v>
                </c:pt>
                <c:pt idx="11">
                  <c:v>0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63DC-485B-BBF5-4417260358AB}"/>
            </c:ext>
          </c:extLst>
        </c:ser>
        <c:ser>
          <c:idx val="1"/>
          <c:order val="1"/>
          <c:tx>
            <c:v>Still Water Level (7.44 mNGF)</c:v>
          </c:tx>
          <c:spPr>
            <a:ln w="19050" cap="rnd" cmpd="sng">
              <a:solidFill>
                <a:schemeClr val="accent1"/>
              </a:solidFill>
              <a:prstDash val="solid"/>
              <a:round/>
            </a:ln>
            <a:effectLst/>
          </c:spPr>
          <c:marker>
            <c:symbol val="none"/>
          </c:marker>
          <c:xVal>
            <c:numRef>
              <c:f>'Modele reduit V2'!$B$43:$B$44</c:f>
              <c:numCache>
                <c:formatCode>0.00</c:formatCode>
                <c:ptCount val="2"/>
                <c:pt idx="0">
                  <c:v>0</c:v>
                </c:pt>
                <c:pt idx="1">
                  <c:v>55.251999999999995</c:v>
                </c:pt>
              </c:numCache>
            </c:numRef>
          </c:xVal>
          <c:yVal>
            <c:numRef>
              <c:f>'Modele reduit V2'!$C$43:$C$44</c:f>
              <c:numCache>
                <c:formatCode>0.00</c:formatCode>
                <c:ptCount val="2"/>
                <c:pt idx="0">
                  <c:v>0.65759999999999996</c:v>
                </c:pt>
                <c:pt idx="1">
                  <c:v>0.65759999999999996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63DC-485B-BBF5-4417260358AB}"/>
            </c:ext>
          </c:extLst>
        </c:ser>
        <c:ser>
          <c:idx val="2"/>
          <c:order val="2"/>
          <c:tx>
            <c:v>Canal Bottom (m)</c:v>
          </c:tx>
          <c:spPr>
            <a:ln w="15875" cap="rnd">
              <a:solidFill>
                <a:schemeClr val="accent4">
                  <a:lumMod val="50000"/>
                </a:schemeClr>
              </a:solidFill>
              <a:prstDash val="sysDash"/>
              <a:round/>
            </a:ln>
            <a:effectLst/>
          </c:spPr>
          <c:marker>
            <c:symbol val="none"/>
          </c:marker>
          <c:xVal>
            <c:numRef>
              <c:f>'Modele reduit V2'!$B$47:$B$50</c:f>
              <c:numCache>
                <c:formatCode>General</c:formatCode>
                <c:ptCount val="4"/>
                <c:pt idx="0">
                  <c:v>0</c:v>
                </c:pt>
                <c:pt idx="1">
                  <c:v>17.8</c:v>
                </c:pt>
                <c:pt idx="2">
                  <c:v>21.8</c:v>
                </c:pt>
                <c:pt idx="3">
                  <c:v>51.8</c:v>
                </c:pt>
              </c:numCache>
            </c:numRef>
          </c:xVal>
          <c:yVal>
            <c:numRef>
              <c:f>'Modele reduit V2'!$C$47:$C$52</c:f>
              <c:numCache>
                <c:formatCode>General</c:formatCode>
                <c:ptCount val="6"/>
                <c:pt idx="0">
                  <c:v>0</c:v>
                </c:pt>
                <c:pt idx="1">
                  <c:v>0</c:v>
                </c:pt>
                <c:pt idx="2">
                  <c:v>0.2</c:v>
                </c:pt>
                <c:pt idx="3">
                  <c:v>0.2</c:v>
                </c:pt>
                <c:pt idx="4">
                  <c:v>0</c:v>
                </c:pt>
                <c:pt idx="5">
                  <c:v>0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63DC-485B-BBF5-4417260358AB}"/>
            </c:ext>
          </c:extLst>
        </c:ser>
        <c:ser>
          <c:idx val="3"/>
          <c:order val="3"/>
          <c:tx>
            <c:v>Wave Gauge</c:v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rgbClr val="FF0000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'Modele reduit V2'!$B$55:$B$66</c:f>
              <c:numCache>
                <c:formatCode>General</c:formatCode>
                <c:ptCount val="12"/>
                <c:pt idx="0">
                  <c:v>30</c:v>
                </c:pt>
                <c:pt idx="1">
                  <c:v>42</c:v>
                </c:pt>
                <c:pt idx="3">
                  <c:v>46</c:v>
                </c:pt>
                <c:pt idx="4">
                  <c:v>15</c:v>
                </c:pt>
                <c:pt idx="5">
                  <c:v>50</c:v>
                </c:pt>
                <c:pt idx="7">
                  <c:v>53</c:v>
                </c:pt>
                <c:pt idx="8">
                  <c:v>53.5</c:v>
                </c:pt>
                <c:pt idx="9">
                  <c:v>54</c:v>
                </c:pt>
                <c:pt idx="10">
                  <c:v>54.5</c:v>
                </c:pt>
                <c:pt idx="11">
                  <c:v>55</c:v>
                </c:pt>
              </c:numCache>
            </c:numRef>
          </c:xVal>
          <c:yVal>
            <c:numRef>
              <c:f>'Modele reduit V2'!$C$55:$C$66</c:f>
              <c:numCache>
                <c:formatCode>0.00</c:formatCode>
                <c:ptCount val="12"/>
                <c:pt idx="0">
                  <c:v>0.65759999999999996</c:v>
                </c:pt>
                <c:pt idx="1">
                  <c:v>0.65759999999999996</c:v>
                </c:pt>
                <c:pt idx="3">
                  <c:v>0.65759999999999996</c:v>
                </c:pt>
                <c:pt idx="4">
                  <c:v>0.65759999999999996</c:v>
                </c:pt>
                <c:pt idx="5">
                  <c:v>0.65759999999999996</c:v>
                </c:pt>
                <c:pt idx="7">
                  <c:v>0.65759999999999996</c:v>
                </c:pt>
                <c:pt idx="8">
                  <c:v>0.65759999999999996</c:v>
                </c:pt>
                <c:pt idx="9">
                  <c:v>0.65759999999999996</c:v>
                </c:pt>
                <c:pt idx="10">
                  <c:v>0.65759999999999996</c:v>
                </c:pt>
                <c:pt idx="11">
                  <c:v>0.65759999999999996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63DC-485B-BBF5-4417260358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7460624"/>
        <c:axId val="-7456816"/>
      </c:scatterChart>
      <c:valAx>
        <c:axId val="-7460624"/>
        <c:scaling>
          <c:orientation val="maxMin"/>
          <c:max val="60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fr-FR" sz="1200"/>
                  <a:t>Abscissa</a:t>
                </a:r>
                <a:r>
                  <a:rPr lang="fr-FR" sz="1200" baseline="0"/>
                  <a:t> (m)</a:t>
                </a:r>
              </a:p>
            </c:rich>
          </c:tx>
          <c:layout>
            <c:manualLayout>
              <c:xMode val="edge"/>
              <c:yMode val="edge"/>
              <c:x val="0.47884110640016153"/>
              <c:y val="0.8833100579408705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l-GR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accent3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l-GR"/>
          </a:p>
        </c:txPr>
        <c:crossAx val="-7456816"/>
        <c:crosses val="autoZero"/>
        <c:crossBetween val="midCat"/>
      </c:valAx>
      <c:valAx>
        <c:axId val="-7456816"/>
        <c:scaling>
          <c:orientation val="minMax"/>
          <c:max val="1"/>
          <c:min val="0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6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600" dirty="0" smtClean="0"/>
                  <a:t>Height</a:t>
                </a:r>
                <a:r>
                  <a:rPr lang="en-US" sz="1600" baseline="0" dirty="0" smtClean="0"/>
                  <a:t> (m)</a:t>
                </a:r>
                <a:endParaRPr lang="en-US" sz="1600" dirty="0"/>
              </a:p>
            </c:rich>
          </c:tx>
          <c:layout>
            <c:manualLayout>
              <c:xMode val="edge"/>
              <c:yMode val="edge"/>
              <c:x val="1.3041592247981027E-3"/>
              <c:y val="0.2622311966160468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6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l-GR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5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l-GR"/>
          </a:p>
        </c:txPr>
        <c:crossAx val="-7460624"/>
        <c:crosses val="max"/>
        <c:crossBetween val="midCat"/>
        <c:majorUnit val="0.2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l-GR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2805314148712566E-2"/>
          <c:y val="5.2009456264775412E-2"/>
          <c:w val="0.90559002591552762"/>
          <c:h val="0.81026898233465494"/>
        </c:manualLayout>
      </c:layout>
      <c:scatterChart>
        <c:scatterStyle val="lineMarker"/>
        <c:varyColors val="0"/>
        <c:ser>
          <c:idx val="0"/>
          <c:order val="0"/>
          <c:tx>
            <c:v>Bottom (m)</c:v>
          </c:tx>
          <c:spPr>
            <a:ln w="2540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'Modele reduit V2'!$B$28:$B$40</c:f>
              <c:numCache>
                <c:formatCode>0.00</c:formatCode>
                <c:ptCount val="13"/>
                <c:pt idx="0">
                  <c:v>48</c:v>
                </c:pt>
                <c:pt idx="1">
                  <c:v>52</c:v>
                </c:pt>
                <c:pt idx="2">
                  <c:v>52</c:v>
                </c:pt>
                <c:pt idx="3">
                  <c:v>52.519999999999996</c:v>
                </c:pt>
                <c:pt idx="4">
                  <c:v>52.519999999999996</c:v>
                </c:pt>
                <c:pt idx="5">
                  <c:v>54.76</c:v>
                </c:pt>
                <c:pt idx="6">
                  <c:v>54.76</c:v>
                </c:pt>
                <c:pt idx="7">
                  <c:v>55.204000000000001</c:v>
                </c:pt>
                <c:pt idx="8">
                  <c:v>55.244</c:v>
                </c:pt>
                <c:pt idx="9">
                  <c:v>55.244</c:v>
                </c:pt>
                <c:pt idx="10">
                  <c:v>55.251999999999995</c:v>
                </c:pt>
                <c:pt idx="11">
                  <c:v>55.251999999999995</c:v>
                </c:pt>
              </c:numCache>
            </c:numRef>
          </c:xVal>
          <c:yVal>
            <c:numRef>
              <c:f>'Modele reduit V2'!$C$28:$C$40</c:f>
              <c:numCache>
                <c:formatCode>0.00</c:formatCode>
                <c:ptCount val="13"/>
                <c:pt idx="0">
                  <c:v>0.19999999999999998</c:v>
                </c:pt>
                <c:pt idx="1">
                  <c:v>0.19999999999999998</c:v>
                </c:pt>
                <c:pt idx="2">
                  <c:v>0.59199999999999997</c:v>
                </c:pt>
                <c:pt idx="3">
                  <c:v>0.59199999999999997</c:v>
                </c:pt>
                <c:pt idx="4">
                  <c:v>0</c:v>
                </c:pt>
                <c:pt idx="5">
                  <c:v>0</c:v>
                </c:pt>
                <c:pt idx="6">
                  <c:v>0.47799999999999998</c:v>
                </c:pt>
                <c:pt idx="7">
                  <c:v>0.61599999999999999</c:v>
                </c:pt>
                <c:pt idx="8">
                  <c:v>0.61599999999999999</c:v>
                </c:pt>
                <c:pt idx="9">
                  <c:v>0.73599999999999999</c:v>
                </c:pt>
                <c:pt idx="10">
                  <c:v>0.73599999999999999</c:v>
                </c:pt>
                <c:pt idx="11">
                  <c:v>0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C879-438F-9DB6-48FB5A2DA9D3}"/>
            </c:ext>
          </c:extLst>
        </c:ser>
        <c:ser>
          <c:idx val="1"/>
          <c:order val="1"/>
          <c:tx>
            <c:v>Still Water Level (7.44 mNGF)</c:v>
          </c:tx>
          <c:spPr>
            <a:ln w="19050" cap="rnd" cmpd="sng">
              <a:solidFill>
                <a:schemeClr val="accent1"/>
              </a:solidFill>
              <a:prstDash val="solid"/>
              <a:round/>
            </a:ln>
            <a:effectLst/>
          </c:spPr>
          <c:marker>
            <c:symbol val="none"/>
          </c:marker>
          <c:xVal>
            <c:numRef>
              <c:f>'Modele reduit V2'!$B$43:$B$44</c:f>
              <c:numCache>
                <c:formatCode>0.00</c:formatCode>
                <c:ptCount val="2"/>
                <c:pt idx="0">
                  <c:v>0</c:v>
                </c:pt>
                <c:pt idx="1">
                  <c:v>55.251999999999995</c:v>
                </c:pt>
              </c:numCache>
            </c:numRef>
          </c:xVal>
          <c:yVal>
            <c:numRef>
              <c:f>'Modele reduit V2'!$C$43:$C$44</c:f>
              <c:numCache>
                <c:formatCode>0.00</c:formatCode>
                <c:ptCount val="2"/>
                <c:pt idx="0">
                  <c:v>0.65759999999999996</c:v>
                </c:pt>
                <c:pt idx="1">
                  <c:v>0.65759999999999996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C879-438F-9DB6-48FB5A2DA9D3}"/>
            </c:ext>
          </c:extLst>
        </c:ser>
        <c:ser>
          <c:idx val="2"/>
          <c:order val="2"/>
          <c:tx>
            <c:v>Canal Bottom (m)</c:v>
          </c:tx>
          <c:spPr>
            <a:ln w="15875" cap="rnd">
              <a:solidFill>
                <a:schemeClr val="accent4">
                  <a:lumMod val="50000"/>
                </a:schemeClr>
              </a:solidFill>
              <a:prstDash val="sysDash"/>
              <a:round/>
            </a:ln>
            <a:effectLst/>
          </c:spPr>
          <c:marker>
            <c:symbol val="none"/>
          </c:marker>
          <c:xVal>
            <c:numRef>
              <c:f>'Modele reduit V2'!$B$47:$B$50</c:f>
              <c:numCache>
                <c:formatCode>General</c:formatCode>
                <c:ptCount val="4"/>
                <c:pt idx="0">
                  <c:v>0</c:v>
                </c:pt>
                <c:pt idx="1">
                  <c:v>17.8</c:v>
                </c:pt>
                <c:pt idx="2">
                  <c:v>21.8</c:v>
                </c:pt>
                <c:pt idx="3">
                  <c:v>51.8</c:v>
                </c:pt>
              </c:numCache>
            </c:numRef>
          </c:xVal>
          <c:yVal>
            <c:numRef>
              <c:f>'Modele reduit V2'!$C$47:$C$52</c:f>
              <c:numCache>
                <c:formatCode>General</c:formatCode>
                <c:ptCount val="6"/>
                <c:pt idx="0">
                  <c:v>0</c:v>
                </c:pt>
                <c:pt idx="1">
                  <c:v>0</c:v>
                </c:pt>
                <c:pt idx="2">
                  <c:v>0.2</c:v>
                </c:pt>
                <c:pt idx="3">
                  <c:v>0.2</c:v>
                </c:pt>
                <c:pt idx="4">
                  <c:v>0</c:v>
                </c:pt>
                <c:pt idx="5">
                  <c:v>0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C879-438F-9DB6-48FB5A2DA9D3}"/>
            </c:ext>
          </c:extLst>
        </c:ser>
        <c:ser>
          <c:idx val="3"/>
          <c:order val="3"/>
          <c:tx>
            <c:v>Wave Gauge</c:v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rgbClr val="FF0000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'Modele reduit V2'!$B$55:$B$66</c:f>
              <c:numCache>
                <c:formatCode>General</c:formatCode>
                <c:ptCount val="12"/>
                <c:pt idx="0">
                  <c:v>30</c:v>
                </c:pt>
                <c:pt idx="1">
                  <c:v>42</c:v>
                </c:pt>
                <c:pt idx="3">
                  <c:v>46</c:v>
                </c:pt>
                <c:pt idx="4">
                  <c:v>15</c:v>
                </c:pt>
                <c:pt idx="5">
                  <c:v>50</c:v>
                </c:pt>
                <c:pt idx="7">
                  <c:v>53</c:v>
                </c:pt>
                <c:pt idx="8">
                  <c:v>53.5</c:v>
                </c:pt>
                <c:pt idx="9">
                  <c:v>54</c:v>
                </c:pt>
                <c:pt idx="10">
                  <c:v>54.5</c:v>
                </c:pt>
                <c:pt idx="11">
                  <c:v>55</c:v>
                </c:pt>
              </c:numCache>
            </c:numRef>
          </c:xVal>
          <c:yVal>
            <c:numRef>
              <c:f>'Modele reduit V2'!$C$55:$C$66</c:f>
              <c:numCache>
                <c:formatCode>0.00</c:formatCode>
                <c:ptCount val="12"/>
                <c:pt idx="0">
                  <c:v>0.65759999999999996</c:v>
                </c:pt>
                <c:pt idx="1">
                  <c:v>0.65759999999999996</c:v>
                </c:pt>
                <c:pt idx="3">
                  <c:v>0.65759999999999996</c:v>
                </c:pt>
                <c:pt idx="4">
                  <c:v>0.65759999999999996</c:v>
                </c:pt>
                <c:pt idx="5">
                  <c:v>0.65759999999999996</c:v>
                </c:pt>
                <c:pt idx="7">
                  <c:v>0.65759999999999996</c:v>
                </c:pt>
                <c:pt idx="8">
                  <c:v>0.65759999999999996</c:v>
                </c:pt>
                <c:pt idx="9">
                  <c:v>0.65759999999999996</c:v>
                </c:pt>
                <c:pt idx="10">
                  <c:v>0.65759999999999996</c:v>
                </c:pt>
                <c:pt idx="11">
                  <c:v>0.65759999999999996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C879-438F-9DB6-48FB5A2DA9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7445936"/>
        <c:axId val="-7450288"/>
      </c:scatterChart>
      <c:valAx>
        <c:axId val="-7445936"/>
        <c:scaling>
          <c:orientation val="maxMin"/>
          <c:max val="60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fr-FR" sz="1200"/>
                  <a:t>Abscissa</a:t>
                </a:r>
                <a:r>
                  <a:rPr lang="fr-FR" sz="1200" baseline="0"/>
                  <a:t> (m)</a:t>
                </a:r>
              </a:p>
            </c:rich>
          </c:tx>
          <c:layout>
            <c:manualLayout>
              <c:xMode val="edge"/>
              <c:yMode val="edge"/>
              <c:x val="0.47884110640016153"/>
              <c:y val="0.8833100579408705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l-GR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accent3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l-GR"/>
          </a:p>
        </c:txPr>
        <c:crossAx val="-7450288"/>
        <c:crosses val="autoZero"/>
        <c:crossBetween val="midCat"/>
      </c:valAx>
      <c:valAx>
        <c:axId val="-7450288"/>
        <c:scaling>
          <c:orientation val="minMax"/>
          <c:max val="1"/>
          <c:min val="0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6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600" dirty="0" smtClean="0"/>
                  <a:t>Height (m)</a:t>
                </a:r>
                <a:endParaRPr lang="en-US" sz="1600" dirty="0"/>
              </a:p>
            </c:rich>
          </c:tx>
          <c:layout>
            <c:manualLayout>
              <c:xMode val="edge"/>
              <c:yMode val="edge"/>
              <c:x val="1.3041592247981027E-3"/>
              <c:y val="0.2622311966160468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6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l-GR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5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l-GR"/>
          </a:p>
        </c:txPr>
        <c:crossAx val="-7445936"/>
        <c:crosses val="max"/>
        <c:crossBetween val="midCat"/>
        <c:majorUnit val="0.2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l-GR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2805314148712566E-2"/>
          <c:y val="5.2009456264775412E-2"/>
          <c:w val="0.90559002591552762"/>
          <c:h val="0.81026898233465494"/>
        </c:manualLayout>
      </c:layout>
      <c:scatterChart>
        <c:scatterStyle val="lineMarker"/>
        <c:varyColors val="0"/>
        <c:ser>
          <c:idx val="0"/>
          <c:order val="0"/>
          <c:tx>
            <c:v>Bottom (m)</c:v>
          </c:tx>
          <c:spPr>
            <a:ln w="2540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'Modele reduit V2'!$B$28:$B$40</c:f>
              <c:numCache>
                <c:formatCode>0.00</c:formatCode>
                <c:ptCount val="13"/>
                <c:pt idx="0">
                  <c:v>48</c:v>
                </c:pt>
                <c:pt idx="1">
                  <c:v>52</c:v>
                </c:pt>
                <c:pt idx="2">
                  <c:v>52</c:v>
                </c:pt>
                <c:pt idx="3">
                  <c:v>52.519999999999996</c:v>
                </c:pt>
                <c:pt idx="4">
                  <c:v>52.519999999999996</c:v>
                </c:pt>
                <c:pt idx="5">
                  <c:v>54.76</c:v>
                </c:pt>
                <c:pt idx="6">
                  <c:v>54.76</c:v>
                </c:pt>
                <c:pt idx="7">
                  <c:v>55.204000000000001</c:v>
                </c:pt>
                <c:pt idx="8">
                  <c:v>55.244</c:v>
                </c:pt>
                <c:pt idx="9">
                  <c:v>55.244</c:v>
                </c:pt>
                <c:pt idx="10">
                  <c:v>55.251999999999995</c:v>
                </c:pt>
                <c:pt idx="11">
                  <c:v>55.251999999999995</c:v>
                </c:pt>
              </c:numCache>
            </c:numRef>
          </c:xVal>
          <c:yVal>
            <c:numRef>
              <c:f>'Modele reduit V2'!$C$28:$C$40</c:f>
              <c:numCache>
                <c:formatCode>0.00</c:formatCode>
                <c:ptCount val="13"/>
                <c:pt idx="0">
                  <c:v>0.19999999999999998</c:v>
                </c:pt>
                <c:pt idx="1">
                  <c:v>0.19999999999999998</c:v>
                </c:pt>
                <c:pt idx="2">
                  <c:v>0.59199999999999997</c:v>
                </c:pt>
                <c:pt idx="3">
                  <c:v>0.59199999999999997</c:v>
                </c:pt>
                <c:pt idx="4">
                  <c:v>0</c:v>
                </c:pt>
                <c:pt idx="5">
                  <c:v>0</c:v>
                </c:pt>
                <c:pt idx="6">
                  <c:v>0.47799999999999998</c:v>
                </c:pt>
                <c:pt idx="7">
                  <c:v>0.61599999999999999</c:v>
                </c:pt>
                <c:pt idx="8">
                  <c:v>0.61599999999999999</c:v>
                </c:pt>
                <c:pt idx="9">
                  <c:v>0.73599999999999999</c:v>
                </c:pt>
                <c:pt idx="10">
                  <c:v>0.73599999999999999</c:v>
                </c:pt>
                <c:pt idx="11">
                  <c:v>0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9C05-486F-9606-47F67F05372F}"/>
            </c:ext>
          </c:extLst>
        </c:ser>
        <c:ser>
          <c:idx val="1"/>
          <c:order val="1"/>
          <c:tx>
            <c:v>Still Water Level (7.44 mNGF)</c:v>
          </c:tx>
          <c:spPr>
            <a:ln w="19050" cap="rnd" cmpd="sng">
              <a:solidFill>
                <a:schemeClr val="accent1"/>
              </a:solidFill>
              <a:prstDash val="solid"/>
              <a:round/>
            </a:ln>
            <a:effectLst/>
          </c:spPr>
          <c:marker>
            <c:symbol val="none"/>
          </c:marker>
          <c:xVal>
            <c:numRef>
              <c:f>'Modele reduit V2'!$B$43:$B$44</c:f>
              <c:numCache>
                <c:formatCode>0.00</c:formatCode>
                <c:ptCount val="2"/>
                <c:pt idx="0">
                  <c:v>0</c:v>
                </c:pt>
                <c:pt idx="1">
                  <c:v>55.251999999999995</c:v>
                </c:pt>
              </c:numCache>
            </c:numRef>
          </c:xVal>
          <c:yVal>
            <c:numRef>
              <c:f>'Modele reduit V2'!$C$43:$C$44</c:f>
              <c:numCache>
                <c:formatCode>0.00</c:formatCode>
                <c:ptCount val="2"/>
                <c:pt idx="0">
                  <c:v>0.65759999999999996</c:v>
                </c:pt>
                <c:pt idx="1">
                  <c:v>0.65759999999999996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9C05-486F-9606-47F67F05372F}"/>
            </c:ext>
          </c:extLst>
        </c:ser>
        <c:ser>
          <c:idx val="2"/>
          <c:order val="2"/>
          <c:tx>
            <c:v>Canal Bottom (m)</c:v>
          </c:tx>
          <c:spPr>
            <a:ln w="15875" cap="rnd">
              <a:solidFill>
                <a:schemeClr val="accent4">
                  <a:lumMod val="50000"/>
                </a:schemeClr>
              </a:solidFill>
              <a:prstDash val="sysDash"/>
              <a:round/>
            </a:ln>
            <a:effectLst/>
          </c:spPr>
          <c:marker>
            <c:symbol val="none"/>
          </c:marker>
          <c:xVal>
            <c:numRef>
              <c:f>'Modele reduit V2'!$B$47:$B$50</c:f>
              <c:numCache>
                <c:formatCode>General</c:formatCode>
                <c:ptCount val="4"/>
                <c:pt idx="0">
                  <c:v>0</c:v>
                </c:pt>
                <c:pt idx="1">
                  <c:v>17.8</c:v>
                </c:pt>
                <c:pt idx="2">
                  <c:v>21.8</c:v>
                </c:pt>
                <c:pt idx="3">
                  <c:v>51.8</c:v>
                </c:pt>
              </c:numCache>
            </c:numRef>
          </c:xVal>
          <c:yVal>
            <c:numRef>
              <c:f>'Modele reduit V2'!$C$47:$C$52</c:f>
              <c:numCache>
                <c:formatCode>General</c:formatCode>
                <c:ptCount val="6"/>
                <c:pt idx="0">
                  <c:v>0</c:v>
                </c:pt>
                <c:pt idx="1">
                  <c:v>0</c:v>
                </c:pt>
                <c:pt idx="2">
                  <c:v>0.2</c:v>
                </c:pt>
                <c:pt idx="3">
                  <c:v>0.2</c:v>
                </c:pt>
                <c:pt idx="4">
                  <c:v>0</c:v>
                </c:pt>
                <c:pt idx="5">
                  <c:v>0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9C05-486F-9606-47F67F05372F}"/>
            </c:ext>
          </c:extLst>
        </c:ser>
        <c:ser>
          <c:idx val="3"/>
          <c:order val="3"/>
          <c:tx>
            <c:v>Wave Gauge</c:v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rgbClr val="FF0000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'Modele reduit V2'!$B$55:$B$66</c:f>
              <c:numCache>
                <c:formatCode>General</c:formatCode>
                <c:ptCount val="12"/>
                <c:pt idx="0">
                  <c:v>30</c:v>
                </c:pt>
                <c:pt idx="1">
                  <c:v>42</c:v>
                </c:pt>
                <c:pt idx="3">
                  <c:v>46</c:v>
                </c:pt>
                <c:pt idx="4">
                  <c:v>15</c:v>
                </c:pt>
                <c:pt idx="5">
                  <c:v>50</c:v>
                </c:pt>
                <c:pt idx="7">
                  <c:v>53</c:v>
                </c:pt>
                <c:pt idx="8">
                  <c:v>53.5</c:v>
                </c:pt>
                <c:pt idx="9">
                  <c:v>54</c:v>
                </c:pt>
                <c:pt idx="10">
                  <c:v>54.5</c:v>
                </c:pt>
                <c:pt idx="11">
                  <c:v>55</c:v>
                </c:pt>
              </c:numCache>
            </c:numRef>
          </c:xVal>
          <c:yVal>
            <c:numRef>
              <c:f>'Modele reduit V2'!$C$55:$C$66</c:f>
              <c:numCache>
                <c:formatCode>0.00</c:formatCode>
                <c:ptCount val="12"/>
                <c:pt idx="0">
                  <c:v>0.65759999999999996</c:v>
                </c:pt>
                <c:pt idx="1">
                  <c:v>0.65759999999999996</c:v>
                </c:pt>
                <c:pt idx="3">
                  <c:v>0.65759999999999996</c:v>
                </c:pt>
                <c:pt idx="4">
                  <c:v>0.65759999999999996</c:v>
                </c:pt>
                <c:pt idx="5">
                  <c:v>0.65759999999999996</c:v>
                </c:pt>
                <c:pt idx="7">
                  <c:v>0.65759999999999996</c:v>
                </c:pt>
                <c:pt idx="8">
                  <c:v>0.65759999999999996</c:v>
                </c:pt>
                <c:pt idx="9">
                  <c:v>0.65759999999999996</c:v>
                </c:pt>
                <c:pt idx="10">
                  <c:v>0.65759999999999996</c:v>
                </c:pt>
                <c:pt idx="11">
                  <c:v>0.65759999999999996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9C05-486F-9606-47F67F0537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7459536"/>
        <c:axId val="-7454640"/>
      </c:scatterChart>
      <c:valAx>
        <c:axId val="-7459536"/>
        <c:scaling>
          <c:orientation val="maxMin"/>
          <c:max val="60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fr-FR" sz="1200"/>
                  <a:t>Abscissa</a:t>
                </a:r>
                <a:r>
                  <a:rPr lang="fr-FR" sz="1200" baseline="0"/>
                  <a:t> (m)</a:t>
                </a:r>
              </a:p>
            </c:rich>
          </c:tx>
          <c:layout>
            <c:manualLayout>
              <c:xMode val="edge"/>
              <c:yMode val="edge"/>
              <c:x val="0.47884110640016153"/>
              <c:y val="0.8833100579408705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l-GR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accent3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l-GR"/>
          </a:p>
        </c:txPr>
        <c:crossAx val="-7454640"/>
        <c:crosses val="autoZero"/>
        <c:crossBetween val="midCat"/>
      </c:valAx>
      <c:valAx>
        <c:axId val="-7454640"/>
        <c:scaling>
          <c:orientation val="minMax"/>
          <c:max val="1"/>
          <c:min val="0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6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600" dirty="0" smtClean="0"/>
                  <a:t>Height (m)</a:t>
                </a:r>
                <a:endParaRPr lang="en-US" sz="1600" dirty="0"/>
              </a:p>
            </c:rich>
          </c:tx>
          <c:layout>
            <c:manualLayout>
              <c:xMode val="edge"/>
              <c:yMode val="edge"/>
              <c:x val="7.6025886374592785E-3"/>
              <c:y val="0.2622312899146715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6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l-GR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5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l-GR"/>
          </a:p>
        </c:txPr>
        <c:crossAx val="-7459536"/>
        <c:crosses val="max"/>
        <c:crossBetween val="midCat"/>
        <c:majorUnit val="0.2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l-GR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2805314148712566E-2"/>
          <c:y val="5.2009456264775412E-2"/>
          <c:w val="0.90559002591552762"/>
          <c:h val="0.81026898233465494"/>
        </c:manualLayout>
      </c:layout>
      <c:scatterChart>
        <c:scatterStyle val="lineMarker"/>
        <c:varyColors val="0"/>
        <c:ser>
          <c:idx val="0"/>
          <c:order val="0"/>
          <c:tx>
            <c:v>Bottom (m)</c:v>
          </c:tx>
          <c:spPr>
            <a:ln w="2540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'Modele reduit V2'!$B$28:$B$40</c:f>
              <c:numCache>
                <c:formatCode>0.00</c:formatCode>
                <c:ptCount val="13"/>
                <c:pt idx="0">
                  <c:v>48</c:v>
                </c:pt>
                <c:pt idx="1">
                  <c:v>52</c:v>
                </c:pt>
                <c:pt idx="2">
                  <c:v>52</c:v>
                </c:pt>
                <c:pt idx="3">
                  <c:v>52.519999999999996</c:v>
                </c:pt>
                <c:pt idx="4">
                  <c:v>52.519999999999996</c:v>
                </c:pt>
                <c:pt idx="5">
                  <c:v>54.76</c:v>
                </c:pt>
                <c:pt idx="6">
                  <c:v>54.76</c:v>
                </c:pt>
                <c:pt idx="7">
                  <c:v>55.204000000000001</c:v>
                </c:pt>
                <c:pt idx="8">
                  <c:v>55.244</c:v>
                </c:pt>
                <c:pt idx="9">
                  <c:v>55.244</c:v>
                </c:pt>
                <c:pt idx="10">
                  <c:v>55.251999999999995</c:v>
                </c:pt>
                <c:pt idx="11">
                  <c:v>55.251999999999995</c:v>
                </c:pt>
              </c:numCache>
            </c:numRef>
          </c:xVal>
          <c:yVal>
            <c:numRef>
              <c:f>'Modele reduit V2'!$C$28:$C$40</c:f>
              <c:numCache>
                <c:formatCode>0.00</c:formatCode>
                <c:ptCount val="13"/>
                <c:pt idx="0">
                  <c:v>0.19999999999999998</c:v>
                </c:pt>
                <c:pt idx="1">
                  <c:v>0.19999999999999998</c:v>
                </c:pt>
                <c:pt idx="2">
                  <c:v>0.59199999999999997</c:v>
                </c:pt>
                <c:pt idx="3">
                  <c:v>0.59199999999999997</c:v>
                </c:pt>
                <c:pt idx="4">
                  <c:v>0</c:v>
                </c:pt>
                <c:pt idx="5">
                  <c:v>0</c:v>
                </c:pt>
                <c:pt idx="6">
                  <c:v>0.47799999999999998</c:v>
                </c:pt>
                <c:pt idx="7">
                  <c:v>0.61599999999999999</c:v>
                </c:pt>
                <c:pt idx="8">
                  <c:v>0.61599999999999999</c:v>
                </c:pt>
                <c:pt idx="9">
                  <c:v>0.73599999999999999</c:v>
                </c:pt>
                <c:pt idx="10">
                  <c:v>0.73599999999999999</c:v>
                </c:pt>
                <c:pt idx="11">
                  <c:v>0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2256-4FD6-8DBB-69F48AFB0BA2}"/>
            </c:ext>
          </c:extLst>
        </c:ser>
        <c:ser>
          <c:idx val="1"/>
          <c:order val="1"/>
          <c:tx>
            <c:v>Still Water Level (7.44 mNGF)</c:v>
          </c:tx>
          <c:spPr>
            <a:ln w="19050" cap="rnd" cmpd="sng">
              <a:solidFill>
                <a:schemeClr val="accent1"/>
              </a:solidFill>
              <a:prstDash val="solid"/>
              <a:round/>
            </a:ln>
            <a:effectLst/>
          </c:spPr>
          <c:marker>
            <c:symbol val="none"/>
          </c:marker>
          <c:xVal>
            <c:numRef>
              <c:f>'Modele reduit V2'!$B$43:$B$44</c:f>
              <c:numCache>
                <c:formatCode>0.00</c:formatCode>
                <c:ptCount val="2"/>
                <c:pt idx="0">
                  <c:v>0</c:v>
                </c:pt>
                <c:pt idx="1">
                  <c:v>55.251999999999995</c:v>
                </c:pt>
              </c:numCache>
            </c:numRef>
          </c:xVal>
          <c:yVal>
            <c:numRef>
              <c:f>'Modele reduit V2'!$C$43:$C$44</c:f>
              <c:numCache>
                <c:formatCode>0.00</c:formatCode>
                <c:ptCount val="2"/>
                <c:pt idx="0">
                  <c:v>0.65759999999999996</c:v>
                </c:pt>
                <c:pt idx="1">
                  <c:v>0.65759999999999996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2256-4FD6-8DBB-69F48AFB0BA2}"/>
            </c:ext>
          </c:extLst>
        </c:ser>
        <c:ser>
          <c:idx val="2"/>
          <c:order val="2"/>
          <c:tx>
            <c:v>Canal Bottom (m)</c:v>
          </c:tx>
          <c:spPr>
            <a:ln w="15875" cap="rnd">
              <a:solidFill>
                <a:schemeClr val="accent4">
                  <a:lumMod val="50000"/>
                </a:schemeClr>
              </a:solidFill>
              <a:prstDash val="sysDash"/>
              <a:round/>
            </a:ln>
            <a:effectLst/>
          </c:spPr>
          <c:marker>
            <c:symbol val="none"/>
          </c:marker>
          <c:xVal>
            <c:numRef>
              <c:f>'Modele reduit V2'!$B$47:$B$50</c:f>
              <c:numCache>
                <c:formatCode>General</c:formatCode>
                <c:ptCount val="4"/>
                <c:pt idx="0">
                  <c:v>0</c:v>
                </c:pt>
                <c:pt idx="1">
                  <c:v>17.8</c:v>
                </c:pt>
                <c:pt idx="2">
                  <c:v>21.8</c:v>
                </c:pt>
                <c:pt idx="3">
                  <c:v>51.8</c:v>
                </c:pt>
              </c:numCache>
            </c:numRef>
          </c:xVal>
          <c:yVal>
            <c:numRef>
              <c:f>'Modele reduit V2'!$C$47:$C$52</c:f>
              <c:numCache>
                <c:formatCode>General</c:formatCode>
                <c:ptCount val="6"/>
                <c:pt idx="0">
                  <c:v>0</c:v>
                </c:pt>
                <c:pt idx="1">
                  <c:v>0</c:v>
                </c:pt>
                <c:pt idx="2">
                  <c:v>0.2</c:v>
                </c:pt>
                <c:pt idx="3">
                  <c:v>0.2</c:v>
                </c:pt>
                <c:pt idx="4">
                  <c:v>0</c:v>
                </c:pt>
                <c:pt idx="5">
                  <c:v>0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2256-4FD6-8DBB-69F48AFB0BA2}"/>
            </c:ext>
          </c:extLst>
        </c:ser>
        <c:ser>
          <c:idx val="3"/>
          <c:order val="3"/>
          <c:tx>
            <c:v>Wave Gauge</c:v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rgbClr val="FF0000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'Modele reduit V2'!$B$55:$B$66</c:f>
              <c:numCache>
                <c:formatCode>General</c:formatCode>
                <c:ptCount val="12"/>
                <c:pt idx="0">
                  <c:v>30</c:v>
                </c:pt>
                <c:pt idx="1">
                  <c:v>42</c:v>
                </c:pt>
                <c:pt idx="3">
                  <c:v>46</c:v>
                </c:pt>
                <c:pt idx="4">
                  <c:v>15</c:v>
                </c:pt>
                <c:pt idx="5">
                  <c:v>50</c:v>
                </c:pt>
                <c:pt idx="7">
                  <c:v>53</c:v>
                </c:pt>
                <c:pt idx="8">
                  <c:v>53.5</c:v>
                </c:pt>
                <c:pt idx="9">
                  <c:v>54</c:v>
                </c:pt>
                <c:pt idx="10">
                  <c:v>54.5</c:v>
                </c:pt>
                <c:pt idx="11">
                  <c:v>55</c:v>
                </c:pt>
              </c:numCache>
            </c:numRef>
          </c:xVal>
          <c:yVal>
            <c:numRef>
              <c:f>'Modele reduit V2'!$C$55:$C$66</c:f>
              <c:numCache>
                <c:formatCode>0.00</c:formatCode>
                <c:ptCount val="12"/>
                <c:pt idx="0">
                  <c:v>0.65759999999999996</c:v>
                </c:pt>
                <c:pt idx="1">
                  <c:v>0.65759999999999996</c:v>
                </c:pt>
                <c:pt idx="3">
                  <c:v>0.65759999999999996</c:v>
                </c:pt>
                <c:pt idx="4">
                  <c:v>0.65759999999999996</c:v>
                </c:pt>
                <c:pt idx="5">
                  <c:v>0.65759999999999996</c:v>
                </c:pt>
                <c:pt idx="7">
                  <c:v>0.65759999999999996</c:v>
                </c:pt>
                <c:pt idx="8">
                  <c:v>0.65759999999999996</c:v>
                </c:pt>
                <c:pt idx="9">
                  <c:v>0.65759999999999996</c:v>
                </c:pt>
                <c:pt idx="10">
                  <c:v>0.65759999999999996</c:v>
                </c:pt>
                <c:pt idx="11">
                  <c:v>0.65759999999999996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2256-4FD6-8DBB-69F48AFB0B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7450832"/>
        <c:axId val="-7458992"/>
      </c:scatterChart>
      <c:valAx>
        <c:axId val="-7450832"/>
        <c:scaling>
          <c:orientation val="maxMin"/>
          <c:max val="60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fr-FR" sz="1200"/>
                  <a:t>Abscissa</a:t>
                </a:r>
                <a:r>
                  <a:rPr lang="fr-FR" sz="1200" baseline="0"/>
                  <a:t> (m)</a:t>
                </a:r>
              </a:p>
            </c:rich>
          </c:tx>
          <c:layout>
            <c:manualLayout>
              <c:xMode val="edge"/>
              <c:yMode val="edge"/>
              <c:x val="0.47884110640016153"/>
              <c:y val="0.8833100579408705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l-GR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accent3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l-GR"/>
          </a:p>
        </c:txPr>
        <c:crossAx val="-7458992"/>
        <c:crosses val="autoZero"/>
        <c:crossBetween val="midCat"/>
      </c:valAx>
      <c:valAx>
        <c:axId val="-7458992"/>
        <c:scaling>
          <c:orientation val="minMax"/>
          <c:max val="1"/>
          <c:min val="0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 dirty="0" smtClean="0"/>
                  <a:t>Height (m)</a:t>
                </a:r>
                <a:endParaRPr lang="en-US" sz="1200" dirty="0"/>
              </a:p>
            </c:rich>
          </c:tx>
          <c:layout>
            <c:manualLayout>
              <c:xMode val="edge"/>
              <c:yMode val="edge"/>
              <c:x val="7.6025886374592785E-3"/>
              <c:y val="0.2622312899146715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l-GR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l-GR"/>
          </a:p>
        </c:txPr>
        <c:crossAx val="-7450832"/>
        <c:crosses val="max"/>
        <c:crossBetween val="midCat"/>
        <c:majorUnit val="0.2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l-GR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2805314148712566E-2"/>
          <c:y val="5.2009456264775412E-2"/>
          <c:w val="0.90559002591552762"/>
          <c:h val="0.81026898233465494"/>
        </c:manualLayout>
      </c:layout>
      <c:scatterChart>
        <c:scatterStyle val="lineMarker"/>
        <c:varyColors val="0"/>
        <c:ser>
          <c:idx val="0"/>
          <c:order val="0"/>
          <c:tx>
            <c:v>Bottom (m)</c:v>
          </c:tx>
          <c:spPr>
            <a:ln w="2540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'Modele reduit V2'!$B$28:$B$40</c:f>
              <c:numCache>
                <c:formatCode>0.00</c:formatCode>
                <c:ptCount val="13"/>
                <c:pt idx="0">
                  <c:v>48</c:v>
                </c:pt>
                <c:pt idx="1">
                  <c:v>52</c:v>
                </c:pt>
                <c:pt idx="2">
                  <c:v>52</c:v>
                </c:pt>
                <c:pt idx="3">
                  <c:v>52.519999999999996</c:v>
                </c:pt>
                <c:pt idx="4">
                  <c:v>52.519999999999996</c:v>
                </c:pt>
                <c:pt idx="5">
                  <c:v>54.76</c:v>
                </c:pt>
                <c:pt idx="6">
                  <c:v>54.76</c:v>
                </c:pt>
                <c:pt idx="7">
                  <c:v>55.204000000000001</c:v>
                </c:pt>
                <c:pt idx="8">
                  <c:v>55.244</c:v>
                </c:pt>
                <c:pt idx="9">
                  <c:v>55.244</c:v>
                </c:pt>
                <c:pt idx="10">
                  <c:v>55.251999999999995</c:v>
                </c:pt>
                <c:pt idx="11">
                  <c:v>55.251999999999995</c:v>
                </c:pt>
              </c:numCache>
            </c:numRef>
          </c:xVal>
          <c:yVal>
            <c:numRef>
              <c:f>'Modele reduit V2'!$C$28:$C$40</c:f>
              <c:numCache>
                <c:formatCode>0.00</c:formatCode>
                <c:ptCount val="13"/>
                <c:pt idx="0">
                  <c:v>0.19999999999999998</c:v>
                </c:pt>
                <c:pt idx="1">
                  <c:v>0.19999999999999998</c:v>
                </c:pt>
                <c:pt idx="2">
                  <c:v>0.59199999999999997</c:v>
                </c:pt>
                <c:pt idx="3">
                  <c:v>0.59199999999999997</c:v>
                </c:pt>
                <c:pt idx="4">
                  <c:v>0</c:v>
                </c:pt>
                <c:pt idx="5">
                  <c:v>0</c:v>
                </c:pt>
                <c:pt idx="6">
                  <c:v>0.47799999999999998</c:v>
                </c:pt>
                <c:pt idx="7">
                  <c:v>0.61599999999999999</c:v>
                </c:pt>
                <c:pt idx="8">
                  <c:v>0.61599999999999999</c:v>
                </c:pt>
                <c:pt idx="9">
                  <c:v>0.73599999999999999</c:v>
                </c:pt>
                <c:pt idx="10">
                  <c:v>0.73599999999999999</c:v>
                </c:pt>
                <c:pt idx="11">
                  <c:v>0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E545-4E54-BDD3-B908A092656F}"/>
            </c:ext>
          </c:extLst>
        </c:ser>
        <c:ser>
          <c:idx val="1"/>
          <c:order val="1"/>
          <c:tx>
            <c:v>Still Water Level (7.44 mNGF)</c:v>
          </c:tx>
          <c:spPr>
            <a:ln w="19050" cap="rnd" cmpd="sng">
              <a:solidFill>
                <a:schemeClr val="accent1"/>
              </a:solidFill>
              <a:prstDash val="solid"/>
              <a:round/>
            </a:ln>
            <a:effectLst/>
          </c:spPr>
          <c:marker>
            <c:symbol val="none"/>
          </c:marker>
          <c:xVal>
            <c:numRef>
              <c:f>'Modele reduit V2'!$B$43:$B$44</c:f>
              <c:numCache>
                <c:formatCode>0.00</c:formatCode>
                <c:ptCount val="2"/>
                <c:pt idx="0">
                  <c:v>0</c:v>
                </c:pt>
                <c:pt idx="1">
                  <c:v>55.251999999999995</c:v>
                </c:pt>
              </c:numCache>
            </c:numRef>
          </c:xVal>
          <c:yVal>
            <c:numRef>
              <c:f>'Modele reduit V2'!$C$43:$C$44</c:f>
              <c:numCache>
                <c:formatCode>0.00</c:formatCode>
                <c:ptCount val="2"/>
                <c:pt idx="0">
                  <c:v>0.65759999999999996</c:v>
                </c:pt>
                <c:pt idx="1">
                  <c:v>0.65759999999999996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E545-4E54-BDD3-B908A092656F}"/>
            </c:ext>
          </c:extLst>
        </c:ser>
        <c:ser>
          <c:idx val="2"/>
          <c:order val="2"/>
          <c:tx>
            <c:v>Canal Bottom (m)</c:v>
          </c:tx>
          <c:spPr>
            <a:ln w="15875" cap="rnd">
              <a:solidFill>
                <a:schemeClr val="accent4">
                  <a:lumMod val="50000"/>
                </a:schemeClr>
              </a:solidFill>
              <a:prstDash val="sysDash"/>
              <a:round/>
            </a:ln>
            <a:effectLst/>
          </c:spPr>
          <c:marker>
            <c:symbol val="none"/>
          </c:marker>
          <c:xVal>
            <c:numRef>
              <c:f>'Modele reduit V2'!$B$47:$B$50</c:f>
              <c:numCache>
                <c:formatCode>General</c:formatCode>
                <c:ptCount val="4"/>
                <c:pt idx="0">
                  <c:v>0</c:v>
                </c:pt>
                <c:pt idx="1">
                  <c:v>17.8</c:v>
                </c:pt>
                <c:pt idx="2">
                  <c:v>21.8</c:v>
                </c:pt>
                <c:pt idx="3">
                  <c:v>51.8</c:v>
                </c:pt>
              </c:numCache>
            </c:numRef>
          </c:xVal>
          <c:yVal>
            <c:numRef>
              <c:f>'Modele reduit V2'!$C$47:$C$52</c:f>
              <c:numCache>
                <c:formatCode>General</c:formatCode>
                <c:ptCount val="6"/>
                <c:pt idx="0">
                  <c:v>0</c:v>
                </c:pt>
                <c:pt idx="1">
                  <c:v>0</c:v>
                </c:pt>
                <c:pt idx="2">
                  <c:v>0.2</c:v>
                </c:pt>
                <c:pt idx="3">
                  <c:v>0.2</c:v>
                </c:pt>
                <c:pt idx="4">
                  <c:v>0</c:v>
                </c:pt>
                <c:pt idx="5">
                  <c:v>0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E545-4E54-BDD3-B908A092656F}"/>
            </c:ext>
          </c:extLst>
        </c:ser>
        <c:ser>
          <c:idx val="3"/>
          <c:order val="3"/>
          <c:tx>
            <c:v>Wave Gauge</c:v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rgbClr val="FF0000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'Modele reduit V2'!$B$55:$B$66</c:f>
              <c:numCache>
                <c:formatCode>General</c:formatCode>
                <c:ptCount val="12"/>
                <c:pt idx="0">
                  <c:v>30</c:v>
                </c:pt>
                <c:pt idx="1">
                  <c:v>42</c:v>
                </c:pt>
                <c:pt idx="3">
                  <c:v>46</c:v>
                </c:pt>
                <c:pt idx="4">
                  <c:v>15</c:v>
                </c:pt>
                <c:pt idx="5">
                  <c:v>50</c:v>
                </c:pt>
                <c:pt idx="7">
                  <c:v>53</c:v>
                </c:pt>
                <c:pt idx="8">
                  <c:v>53.5</c:v>
                </c:pt>
                <c:pt idx="9">
                  <c:v>54</c:v>
                </c:pt>
                <c:pt idx="10">
                  <c:v>54.5</c:v>
                </c:pt>
                <c:pt idx="11">
                  <c:v>55</c:v>
                </c:pt>
              </c:numCache>
            </c:numRef>
          </c:xVal>
          <c:yVal>
            <c:numRef>
              <c:f>'Modele reduit V2'!$C$55:$C$66</c:f>
              <c:numCache>
                <c:formatCode>0.00</c:formatCode>
                <c:ptCount val="12"/>
                <c:pt idx="0">
                  <c:v>0.65759999999999996</c:v>
                </c:pt>
                <c:pt idx="1">
                  <c:v>0.65759999999999996</c:v>
                </c:pt>
                <c:pt idx="3">
                  <c:v>0.65759999999999996</c:v>
                </c:pt>
                <c:pt idx="4">
                  <c:v>0.65759999999999996</c:v>
                </c:pt>
                <c:pt idx="5">
                  <c:v>0.65759999999999996</c:v>
                </c:pt>
                <c:pt idx="7">
                  <c:v>0.65759999999999996</c:v>
                </c:pt>
                <c:pt idx="8">
                  <c:v>0.65759999999999996</c:v>
                </c:pt>
                <c:pt idx="9">
                  <c:v>0.65759999999999996</c:v>
                </c:pt>
                <c:pt idx="10">
                  <c:v>0.65759999999999996</c:v>
                </c:pt>
                <c:pt idx="11">
                  <c:v>0.65759999999999996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E545-4E54-BDD3-B908A0926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7446480"/>
        <c:axId val="-7458448"/>
      </c:scatterChart>
      <c:valAx>
        <c:axId val="-7446480"/>
        <c:scaling>
          <c:orientation val="maxMin"/>
          <c:max val="60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fr-FR" sz="1200"/>
                  <a:t>Abscissa</a:t>
                </a:r>
                <a:r>
                  <a:rPr lang="fr-FR" sz="1200" baseline="0"/>
                  <a:t> (m)</a:t>
                </a:r>
              </a:p>
            </c:rich>
          </c:tx>
          <c:layout>
            <c:manualLayout>
              <c:xMode val="edge"/>
              <c:yMode val="edge"/>
              <c:x val="0.47884110640016153"/>
              <c:y val="0.8833100579408705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l-GR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accent3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l-GR"/>
          </a:p>
        </c:txPr>
        <c:crossAx val="-7458448"/>
        <c:crosses val="autoZero"/>
        <c:crossBetween val="midCat"/>
      </c:valAx>
      <c:valAx>
        <c:axId val="-7458448"/>
        <c:scaling>
          <c:orientation val="minMax"/>
          <c:max val="1"/>
          <c:min val="0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Level (m NGF)</a:t>
                </a:r>
              </a:p>
            </c:rich>
          </c:tx>
          <c:layout>
            <c:manualLayout>
              <c:xMode val="edge"/>
              <c:yMode val="edge"/>
              <c:x val="7.6025886374592785E-3"/>
              <c:y val="0.2622312899146715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l-GR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l-GR"/>
          </a:p>
        </c:txPr>
        <c:crossAx val="-7446480"/>
        <c:crosses val="max"/>
        <c:crossBetween val="midCat"/>
        <c:majorUnit val="0.2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l-GR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2805314148712566E-2"/>
          <c:y val="5.2009456264775412E-2"/>
          <c:w val="0.90559002591552762"/>
          <c:h val="0.81026898233465494"/>
        </c:manualLayout>
      </c:layout>
      <c:scatterChart>
        <c:scatterStyle val="lineMarker"/>
        <c:varyColors val="0"/>
        <c:ser>
          <c:idx val="0"/>
          <c:order val="0"/>
          <c:tx>
            <c:v>Bottom (m)</c:v>
          </c:tx>
          <c:spPr>
            <a:ln w="2540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'Modele reduit V2'!$B$28:$B$40</c:f>
              <c:numCache>
                <c:formatCode>0.00</c:formatCode>
                <c:ptCount val="13"/>
                <c:pt idx="0">
                  <c:v>48</c:v>
                </c:pt>
                <c:pt idx="1">
                  <c:v>52</c:v>
                </c:pt>
                <c:pt idx="2">
                  <c:v>52</c:v>
                </c:pt>
                <c:pt idx="3">
                  <c:v>52.519999999999996</c:v>
                </c:pt>
                <c:pt idx="4">
                  <c:v>52.519999999999996</c:v>
                </c:pt>
                <c:pt idx="5">
                  <c:v>54.76</c:v>
                </c:pt>
                <c:pt idx="6">
                  <c:v>54.76</c:v>
                </c:pt>
                <c:pt idx="7">
                  <c:v>55.204000000000001</c:v>
                </c:pt>
                <c:pt idx="8">
                  <c:v>55.244</c:v>
                </c:pt>
                <c:pt idx="9">
                  <c:v>55.244</c:v>
                </c:pt>
                <c:pt idx="10">
                  <c:v>55.251999999999995</c:v>
                </c:pt>
                <c:pt idx="11">
                  <c:v>55.251999999999995</c:v>
                </c:pt>
              </c:numCache>
            </c:numRef>
          </c:xVal>
          <c:yVal>
            <c:numRef>
              <c:f>'Modele reduit V2'!$C$28:$C$40</c:f>
              <c:numCache>
                <c:formatCode>0.00</c:formatCode>
                <c:ptCount val="13"/>
                <c:pt idx="0">
                  <c:v>0.19999999999999998</c:v>
                </c:pt>
                <c:pt idx="1">
                  <c:v>0.19999999999999998</c:v>
                </c:pt>
                <c:pt idx="2">
                  <c:v>0.59199999999999997</c:v>
                </c:pt>
                <c:pt idx="3">
                  <c:v>0.59199999999999997</c:v>
                </c:pt>
                <c:pt idx="4">
                  <c:v>0</c:v>
                </c:pt>
                <c:pt idx="5">
                  <c:v>0</c:v>
                </c:pt>
                <c:pt idx="6">
                  <c:v>0.47799999999999998</c:v>
                </c:pt>
                <c:pt idx="7">
                  <c:v>0.61599999999999999</c:v>
                </c:pt>
                <c:pt idx="8">
                  <c:v>0.61599999999999999</c:v>
                </c:pt>
                <c:pt idx="9">
                  <c:v>0.73599999999999999</c:v>
                </c:pt>
                <c:pt idx="10">
                  <c:v>0.73599999999999999</c:v>
                </c:pt>
                <c:pt idx="11">
                  <c:v>0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4358-4370-840C-C4148BA96895}"/>
            </c:ext>
          </c:extLst>
        </c:ser>
        <c:ser>
          <c:idx val="1"/>
          <c:order val="1"/>
          <c:tx>
            <c:v>Still Water Level (7.44 mNGF)</c:v>
          </c:tx>
          <c:spPr>
            <a:ln w="19050" cap="rnd" cmpd="sng">
              <a:solidFill>
                <a:schemeClr val="accent1"/>
              </a:solidFill>
              <a:prstDash val="solid"/>
              <a:round/>
            </a:ln>
            <a:effectLst/>
          </c:spPr>
          <c:marker>
            <c:symbol val="none"/>
          </c:marker>
          <c:xVal>
            <c:numRef>
              <c:f>'Modele reduit V2'!$B$43:$B$44</c:f>
              <c:numCache>
                <c:formatCode>0.00</c:formatCode>
                <c:ptCount val="2"/>
                <c:pt idx="0">
                  <c:v>0</c:v>
                </c:pt>
                <c:pt idx="1">
                  <c:v>55.251999999999995</c:v>
                </c:pt>
              </c:numCache>
            </c:numRef>
          </c:xVal>
          <c:yVal>
            <c:numRef>
              <c:f>'Modele reduit V2'!$C$43:$C$44</c:f>
              <c:numCache>
                <c:formatCode>0.00</c:formatCode>
                <c:ptCount val="2"/>
                <c:pt idx="0">
                  <c:v>0.65759999999999996</c:v>
                </c:pt>
                <c:pt idx="1">
                  <c:v>0.65759999999999996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4358-4370-840C-C4148BA96895}"/>
            </c:ext>
          </c:extLst>
        </c:ser>
        <c:ser>
          <c:idx val="2"/>
          <c:order val="2"/>
          <c:tx>
            <c:v>Canal Bottom (m)</c:v>
          </c:tx>
          <c:spPr>
            <a:ln w="15875" cap="rnd">
              <a:solidFill>
                <a:schemeClr val="accent4">
                  <a:lumMod val="50000"/>
                </a:schemeClr>
              </a:solidFill>
              <a:prstDash val="sysDash"/>
              <a:round/>
            </a:ln>
            <a:effectLst/>
          </c:spPr>
          <c:marker>
            <c:symbol val="none"/>
          </c:marker>
          <c:xVal>
            <c:numRef>
              <c:f>'Modele reduit V2'!$B$47:$B$50</c:f>
              <c:numCache>
                <c:formatCode>General</c:formatCode>
                <c:ptCount val="4"/>
                <c:pt idx="0">
                  <c:v>0</c:v>
                </c:pt>
                <c:pt idx="1">
                  <c:v>17.8</c:v>
                </c:pt>
                <c:pt idx="2">
                  <c:v>21.8</c:v>
                </c:pt>
                <c:pt idx="3">
                  <c:v>51.8</c:v>
                </c:pt>
              </c:numCache>
            </c:numRef>
          </c:xVal>
          <c:yVal>
            <c:numRef>
              <c:f>'Modele reduit V2'!$C$47:$C$52</c:f>
              <c:numCache>
                <c:formatCode>General</c:formatCode>
                <c:ptCount val="6"/>
                <c:pt idx="0">
                  <c:v>0</c:v>
                </c:pt>
                <c:pt idx="1">
                  <c:v>0</c:v>
                </c:pt>
                <c:pt idx="2">
                  <c:v>0.2</c:v>
                </c:pt>
                <c:pt idx="3">
                  <c:v>0.2</c:v>
                </c:pt>
                <c:pt idx="4">
                  <c:v>0</c:v>
                </c:pt>
                <c:pt idx="5">
                  <c:v>0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2-4358-4370-840C-C4148BA96895}"/>
            </c:ext>
          </c:extLst>
        </c:ser>
        <c:ser>
          <c:idx val="3"/>
          <c:order val="3"/>
          <c:tx>
            <c:v>Wave Gauge</c:v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rgbClr val="FF0000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'Modele reduit V2'!$B$55:$B$66</c:f>
              <c:numCache>
                <c:formatCode>General</c:formatCode>
                <c:ptCount val="12"/>
                <c:pt idx="0">
                  <c:v>30</c:v>
                </c:pt>
                <c:pt idx="1">
                  <c:v>42</c:v>
                </c:pt>
                <c:pt idx="3">
                  <c:v>46</c:v>
                </c:pt>
                <c:pt idx="4">
                  <c:v>15</c:v>
                </c:pt>
                <c:pt idx="5">
                  <c:v>50</c:v>
                </c:pt>
                <c:pt idx="7">
                  <c:v>53</c:v>
                </c:pt>
                <c:pt idx="8">
                  <c:v>53.5</c:v>
                </c:pt>
                <c:pt idx="9">
                  <c:v>54</c:v>
                </c:pt>
                <c:pt idx="10">
                  <c:v>54.5</c:v>
                </c:pt>
                <c:pt idx="11">
                  <c:v>55</c:v>
                </c:pt>
              </c:numCache>
            </c:numRef>
          </c:xVal>
          <c:yVal>
            <c:numRef>
              <c:f>'Modele reduit V2'!$C$55:$C$66</c:f>
              <c:numCache>
                <c:formatCode>0.00</c:formatCode>
                <c:ptCount val="12"/>
                <c:pt idx="0">
                  <c:v>0.65759999999999996</c:v>
                </c:pt>
                <c:pt idx="1">
                  <c:v>0.65759999999999996</c:v>
                </c:pt>
                <c:pt idx="3">
                  <c:v>0.65759999999999996</c:v>
                </c:pt>
                <c:pt idx="4">
                  <c:v>0.65759999999999996</c:v>
                </c:pt>
                <c:pt idx="5">
                  <c:v>0.65759999999999996</c:v>
                </c:pt>
                <c:pt idx="7">
                  <c:v>0.65759999999999996</c:v>
                </c:pt>
                <c:pt idx="8">
                  <c:v>0.65759999999999996</c:v>
                </c:pt>
                <c:pt idx="9">
                  <c:v>0.65759999999999996</c:v>
                </c:pt>
                <c:pt idx="10">
                  <c:v>0.65759999999999996</c:v>
                </c:pt>
                <c:pt idx="11">
                  <c:v>0.65759999999999996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3-4358-4370-840C-C4148BA968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7460080"/>
        <c:axId val="-7457904"/>
      </c:scatterChart>
      <c:valAx>
        <c:axId val="-7460080"/>
        <c:scaling>
          <c:orientation val="maxMin"/>
          <c:max val="60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fr-FR" sz="1200"/>
                  <a:t>Abscissa</a:t>
                </a:r>
                <a:r>
                  <a:rPr lang="fr-FR" sz="1200" baseline="0"/>
                  <a:t> (m)</a:t>
                </a:r>
              </a:p>
            </c:rich>
          </c:tx>
          <c:layout>
            <c:manualLayout>
              <c:xMode val="edge"/>
              <c:yMode val="edge"/>
              <c:x val="0.47884110640016153"/>
              <c:y val="0.8833100579408705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l-GR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accent3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l-GR"/>
          </a:p>
        </c:txPr>
        <c:crossAx val="-7457904"/>
        <c:crosses val="autoZero"/>
        <c:crossBetween val="midCat"/>
      </c:valAx>
      <c:valAx>
        <c:axId val="-7457904"/>
        <c:scaling>
          <c:orientation val="minMax"/>
          <c:max val="1"/>
          <c:min val="0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Level (m NGF)</a:t>
                </a:r>
              </a:p>
            </c:rich>
          </c:tx>
          <c:layout>
            <c:manualLayout>
              <c:xMode val="edge"/>
              <c:yMode val="edge"/>
              <c:x val="7.6025886374592785E-3"/>
              <c:y val="0.2622312899146715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l-GR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l-GR"/>
          </a:p>
        </c:txPr>
        <c:crossAx val="-7460080"/>
        <c:crosses val="max"/>
        <c:crossBetween val="midCat"/>
        <c:majorUnit val="0.2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l-GR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4" Type="http://schemas.openxmlformats.org/officeDocument/2006/relationships/image" Target="../media/image12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389139-928F-4496-B87B-B268C799AACC}" type="datetimeFigureOut">
              <a:rPr lang="fr-FR" smtClean="0"/>
              <a:t>23/06/2019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58BAE5-1CD1-4698-9F95-D0C3C4A2439C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304325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2 - Θέση ημερομηνίας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585" tIns="45626" rIns="91585" bIns="45626" anchor="t" anchorCtr="0"/>
          <a:lstStyle/>
          <a:p>
            <a:fld id="{9854F982-902E-47AC-BF7B-FACC30EE41C2}" type="datetime1">
              <a:rPr lang="el-GR">
                <a:solidFill>
                  <a:prstClr val="black"/>
                </a:solidFill>
              </a:rPr>
              <a:pPr/>
              <a:t>23/6/2019</a:t>
            </a:fld>
            <a:endParaRPr lang="el-GR">
              <a:solidFill>
                <a:prstClr val="black"/>
              </a:solidFill>
            </a:endParaRPr>
          </a:p>
        </p:txBody>
      </p:sp>
      <p:sp>
        <p:nvSpPr>
          <p:cNvPr id="2" name="1 - Θέση εικόνας διαφάνειας"/>
          <p:cNvSpPr>
            <a:spLocks noGrp="1" noRot="1" noChangeAspect="1" noResize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solidFill>
            <a:srgbClr val="D34817"/>
          </a:solidFill>
          <a:ln w="12600">
            <a:solidFill>
              <a:srgbClr val="9B320E"/>
            </a:solidFill>
            <a:prstDash val="solid"/>
          </a:ln>
        </p:spPr>
      </p:sp>
      <p:sp>
        <p:nvSpPr>
          <p:cNvPr id="3" name="2 - Θέση σημειώσεων"/>
          <p:cNvSpPr txBox="1">
            <a:spLocks noGrp="1"/>
          </p:cNvSpPr>
          <p:nvPr>
            <p:ph type="body" sz="quarter" idx="1"/>
          </p:nvPr>
        </p:nvSpPr>
        <p:spPr>
          <a:xfrm>
            <a:off x="685975" y="4343534"/>
            <a:ext cx="5486399" cy="4114961"/>
          </a:xfrm>
        </p:spPr>
        <p:txBody>
          <a:bodyPr lIns="0" tIns="0" rIns="0" bIns="0"/>
          <a:lstStyle/>
          <a:p>
            <a:pPr marL="199822" indent="-199822" hangingPunct="0"/>
            <a:r>
              <a:rPr lang="en-GB" sz="1900" dirty="0" smtClean="0">
                <a:latin typeface="Arial" pitchFamily="18"/>
              </a:rPr>
              <a:t>Top	-&gt; Contents / outline of presentation</a:t>
            </a:r>
          </a:p>
          <a:p>
            <a:pPr marL="199822" indent="-199822" hangingPunct="0"/>
            <a:endParaRPr lang="en-GB" sz="1900" dirty="0" smtClean="0">
              <a:latin typeface="Arial" pitchFamily="18"/>
            </a:endParaRPr>
          </a:p>
          <a:p>
            <a:pPr marL="199822" indent="-199822" hangingPunct="0"/>
            <a:r>
              <a:rPr lang="en-GB" sz="1900" dirty="0" smtClean="0">
                <a:latin typeface="Arial" pitchFamily="18"/>
              </a:rPr>
              <a:t>Middle	-&gt; List topic</a:t>
            </a:r>
            <a:r>
              <a:rPr lang="en-GB" sz="1900" baseline="0" dirty="0" smtClean="0">
                <a:latin typeface="Arial" pitchFamily="18"/>
              </a:rPr>
              <a:t> titles/content (dots can be changed)</a:t>
            </a:r>
          </a:p>
          <a:p>
            <a:pPr marL="199822" indent="-199822" hangingPunct="0"/>
            <a:endParaRPr lang="en-GB" sz="1900" baseline="0" dirty="0" smtClean="0">
              <a:latin typeface="Arial" pitchFamily="18"/>
            </a:endParaRPr>
          </a:p>
          <a:p>
            <a:pPr marL="199822" indent="-199822" hangingPunct="0"/>
            <a:r>
              <a:rPr lang="en-GB" sz="1900" baseline="0" dirty="0" smtClean="0">
                <a:latin typeface="Arial" pitchFamily="18"/>
              </a:rPr>
              <a:t>Right	-&gt; Image (optional)</a:t>
            </a:r>
          </a:p>
          <a:p>
            <a:pPr marL="199822" indent="-199822" hangingPunct="0"/>
            <a:endParaRPr lang="en-GB" sz="1900" baseline="0" dirty="0" smtClean="0">
              <a:latin typeface="Arial" pitchFamily="18"/>
            </a:endParaRPr>
          </a:p>
          <a:p>
            <a:pPr marL="199822" indent="-199822" hangingPunct="0"/>
            <a:endParaRPr lang="el-GR" sz="1900" dirty="0">
              <a:latin typeface="Arial" pitchFamily="18"/>
            </a:endParaRPr>
          </a:p>
        </p:txBody>
      </p:sp>
    </p:spTree>
    <p:extLst>
      <p:ext uri="{BB962C8B-B14F-4D97-AF65-F5344CB8AC3E}">
        <p14:creationId xmlns:p14="http://schemas.microsoft.com/office/powerpoint/2010/main" val="15474034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11 mars 2011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8BAE5-1CD1-4698-9F95-D0C3C4A2439C}" type="slidenum">
              <a:rPr lang="fr-FR" smtClean="0"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57625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Multiple wave gauges measuring free surface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8BAE5-1CD1-4698-9F95-D0C3C4A2439C}" type="slidenum">
              <a:rPr lang="fr-FR" smtClean="0"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155592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Particles gathered in a tank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8BAE5-1CD1-4698-9F95-D0C3C4A2439C}" type="slidenum">
              <a:rPr lang="fr-FR" smtClean="0"/>
              <a:t>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366505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l-GR" dirty="0" smtClean="0"/>
              <a:t>η</a:t>
            </a:r>
            <a:r>
              <a:rPr lang="fr-FR" baseline="0" dirty="0" smtClean="0"/>
              <a:t> </a:t>
            </a:r>
            <a:r>
              <a:rPr lang="fr-FR" baseline="0" dirty="0" err="1" smtClean="0"/>
              <a:t>is</a:t>
            </a:r>
            <a:r>
              <a:rPr lang="fr-FR" baseline="0" dirty="0" smtClean="0"/>
              <a:t> </a:t>
            </a:r>
            <a:r>
              <a:rPr lang="fr-FR" baseline="0" dirty="0" err="1" smtClean="0"/>
              <a:t>current</a:t>
            </a:r>
            <a:r>
              <a:rPr lang="fr-FR" baseline="0" dirty="0" smtClean="0"/>
              <a:t> </a:t>
            </a:r>
            <a:r>
              <a:rPr lang="fr-FR" baseline="0" dirty="0" err="1" smtClean="0"/>
              <a:t>wave</a:t>
            </a:r>
            <a:r>
              <a:rPr lang="fr-FR" baseline="0" dirty="0" smtClean="0"/>
              <a:t> </a:t>
            </a:r>
            <a:r>
              <a:rPr lang="fr-FR" baseline="0" dirty="0" err="1" smtClean="0"/>
              <a:t>height</a:t>
            </a:r>
            <a:r>
              <a:rPr lang="en-US" dirty="0" smtClean="0"/>
              <a:t> periodic</a:t>
            </a:r>
            <a:r>
              <a:rPr lang="en-US" baseline="0" dirty="0" smtClean="0"/>
              <a:t> wave generation, UR velocity 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8BAE5-1CD1-4698-9F95-D0C3C4A2439C}" type="slidenum">
              <a:rPr lang="fr-FR" smtClean="0"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005147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2 - Θέση ημερομηνίας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585" tIns="45626" rIns="91585" bIns="45626" anchor="t" anchorCtr="0"/>
          <a:lstStyle/>
          <a:p>
            <a:pPr lvl="0"/>
            <a:fld id="{9854F982-902E-47AC-BF7B-FACC30EE41C2}" type="datetime1">
              <a:rPr lang="el-GR"/>
              <a:pPr lvl="0"/>
              <a:t>23/6/2019</a:t>
            </a:fld>
            <a:endParaRPr lang="el-GR"/>
          </a:p>
        </p:txBody>
      </p:sp>
      <p:sp>
        <p:nvSpPr>
          <p:cNvPr id="2" name="1 - Θέση εικόνας διαφάνειας"/>
          <p:cNvSpPr>
            <a:spLocks noGrp="1" noRot="1" noChangeAspect="1" noResize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solidFill>
            <a:srgbClr val="D34817"/>
          </a:solidFill>
          <a:ln w="12600">
            <a:solidFill>
              <a:srgbClr val="9B320E"/>
            </a:solidFill>
            <a:prstDash val="solid"/>
          </a:ln>
        </p:spPr>
      </p:sp>
      <p:sp>
        <p:nvSpPr>
          <p:cNvPr id="3" name="2 - Θέση σημειώσεων"/>
          <p:cNvSpPr txBox="1">
            <a:spLocks noGrp="1"/>
          </p:cNvSpPr>
          <p:nvPr>
            <p:ph type="body" sz="quarter" idx="1"/>
          </p:nvPr>
        </p:nvSpPr>
        <p:spPr>
          <a:xfrm>
            <a:off x="685975" y="4343534"/>
            <a:ext cx="5486399" cy="4114961"/>
          </a:xfrm>
        </p:spPr>
        <p:txBody>
          <a:bodyPr lIns="0" tIns="0" rIns="0" bIns="0"/>
          <a:lstStyle/>
          <a:p>
            <a:pPr marL="199822" indent="-199822" hangingPunct="0"/>
            <a:endParaRPr lang="el-GR" sz="1900" dirty="0">
              <a:latin typeface="Arial" pitchFamily="18"/>
            </a:endParaRPr>
          </a:p>
        </p:txBody>
      </p:sp>
    </p:spTree>
    <p:extLst>
      <p:ext uri="{BB962C8B-B14F-4D97-AF65-F5344CB8AC3E}">
        <p14:creationId xmlns:p14="http://schemas.microsoft.com/office/powerpoint/2010/main" val="8007961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Regular wave regime has been</a:t>
            </a:r>
            <a:r>
              <a:rPr lang="en-GB" baseline="0" dirty="0" smtClean="0"/>
              <a:t> established</a:t>
            </a:r>
            <a:endParaRPr lang="el-G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8BAE5-1CD1-4698-9F95-D0C3C4A2439C}" type="slidenum">
              <a:rPr lang="fr-FR" smtClean="0"/>
              <a:t>11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012297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8BAE5-1CD1-4698-9F95-D0C3C4A2439C}" type="slidenum">
              <a:rPr lang="fr-FR" smtClean="0"/>
              <a:t>17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99139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8BAE5-1CD1-4698-9F95-D0C3C4A2439C}" type="slidenum">
              <a:rPr lang="fr-FR" smtClean="0"/>
              <a:t>18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749930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Simulations shown</a:t>
            </a:r>
            <a:r>
              <a:rPr lang="en-US" baseline="0" dirty="0" smtClean="0"/>
              <a:t> so far not using viscous term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8BAE5-1CD1-4698-9F95-D0C3C4A2439C}" type="slidenum">
              <a:rPr lang="fr-FR" smtClean="0"/>
              <a:t>19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965251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High order </a:t>
            </a:r>
            <a:r>
              <a:rPr lang="en-GB" dirty="0" err="1" smtClean="0"/>
              <a:t>recontstruction</a:t>
            </a:r>
            <a:endParaRPr lang="el-G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8BAE5-1CD1-4698-9F95-D0C3C4A2439C}" type="slidenum">
              <a:rPr lang="fr-FR" smtClean="0"/>
              <a:t>21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00119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62A832-698A-43E5-A8D2-B9561C5A51AE}" type="slidenum">
              <a:rPr lang="pt-PT" smtClean="0"/>
              <a:t>22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151886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smtClean="0"/>
              <a:t>Modifiez le style des sous-titres du masque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DAE2D-C674-40FE-B142-1F27786E1262}" type="datetimeFigureOut">
              <a:rPr lang="fr-FR" smtClean="0"/>
              <a:t>23/06/2019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6708-1242-406C-B0FD-EDAC89BF2A1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49458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DAE2D-C674-40FE-B142-1F27786E1262}" type="datetimeFigureOut">
              <a:rPr lang="fr-FR" smtClean="0"/>
              <a:t>23/06/2019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6708-1242-406C-B0FD-EDAC89BF2A1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55637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DAE2D-C674-40FE-B142-1F27786E1262}" type="datetimeFigureOut">
              <a:rPr lang="fr-FR" smtClean="0"/>
              <a:t>23/06/2019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6708-1242-406C-B0FD-EDAC89BF2A1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87105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DAE2D-C674-40FE-B142-1F27786E1262}" type="datetimeFigureOut">
              <a:rPr lang="fr-FR" smtClean="0"/>
              <a:t>23/06/2019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6708-1242-406C-B0FD-EDAC89BF2A1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65776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DAE2D-C674-40FE-B142-1F27786E1262}" type="datetimeFigureOut">
              <a:rPr lang="fr-FR" smtClean="0"/>
              <a:t>23/06/2019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6708-1242-406C-B0FD-EDAC89BF2A1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95729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DAE2D-C674-40FE-B142-1F27786E1262}" type="datetimeFigureOut">
              <a:rPr lang="fr-FR" smtClean="0"/>
              <a:t>23/06/2019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6708-1242-406C-B0FD-EDAC89BF2A1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38012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DAE2D-C674-40FE-B142-1F27786E1262}" type="datetimeFigureOut">
              <a:rPr lang="fr-FR" smtClean="0"/>
              <a:t>23/06/2019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6708-1242-406C-B0FD-EDAC89BF2A1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68178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DAE2D-C674-40FE-B142-1F27786E1262}" type="datetimeFigureOut">
              <a:rPr lang="fr-FR" smtClean="0"/>
              <a:t>23/06/2019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6708-1242-406C-B0FD-EDAC89BF2A1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97808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DAE2D-C674-40FE-B142-1F27786E1262}" type="datetimeFigureOut">
              <a:rPr lang="fr-FR" smtClean="0"/>
              <a:t>23/06/2019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6708-1242-406C-B0FD-EDAC89BF2A1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97344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DAE2D-C674-40FE-B142-1F27786E1262}" type="datetimeFigureOut">
              <a:rPr lang="fr-FR" smtClean="0"/>
              <a:t>23/06/2019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6708-1242-406C-B0FD-EDAC89BF2A1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5552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DAE2D-C674-40FE-B142-1F27786E1262}" type="datetimeFigureOut">
              <a:rPr lang="fr-FR" smtClean="0"/>
              <a:t>23/06/2019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F6708-1242-406C-B0FD-EDAC89BF2A1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613921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Τίτλος και Αντικείμεν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- Τίτλος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 smtClean="0"/>
              <a:t>Click to edit Master title style</a:t>
            </a:r>
            <a:endParaRPr lang="el-GR"/>
          </a:p>
        </p:txBody>
      </p:sp>
      <p:sp>
        <p:nvSpPr>
          <p:cNvPr id="3" name="3 - Θέση ημερομηνίας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D0183F-CC2C-4343-8A51-0520BC50BA44}" type="datetime1">
              <a:rPr lang="el-GR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23/6/2019</a:t>
            </a:fld>
            <a:endParaRPr lang="el-G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4 - Θέση υποσέλιδου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>
                <a:solidFill>
                  <a:prstClr val="black">
                    <a:tint val="75000"/>
                  </a:prstClr>
                </a:solidFill>
              </a:rPr>
              <a:t>Outline</a:t>
            </a:r>
            <a:endParaRPr lang="el-G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5 - Θέση αριθμού διαφάνειας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DD869D8-222B-4EFD-9C80-63E3999D3A66}" type="slidenum">
              <a:rPr lang="en-US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l-GR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7 - Θέση περιεχομένου"/>
          <p:cNvSpPr txBox="1">
            <a:spLocks noGrp="1"/>
          </p:cNvSpPr>
          <p:nvPr>
            <p:ph type="title" idx="4294967295"/>
          </p:nvPr>
        </p:nvSpPr>
        <p:spPr>
          <a:xfrm>
            <a:off x="1219200" y="1447919"/>
            <a:ext cx="10363200" cy="4572000"/>
          </a:xfrm>
        </p:spPr>
        <p:txBody>
          <a:bodyPr bIns="45720" anchor="t"/>
          <a:lstStyle>
            <a:lvl1pPr marL="205735" indent="-205735">
              <a:spcBef>
                <a:spcPts val="436"/>
              </a:spcBef>
              <a:buClr>
                <a:srgbClr val="D34817"/>
              </a:buClr>
              <a:buSzPct val="85000"/>
              <a:buFont typeface="Wingdings 2"/>
              <a:buChar char=""/>
              <a:defRPr sz="1951">
                <a:solidFill>
                  <a:srgbClr val="000000"/>
                </a:solidFill>
                <a:latin typeface="Cambria" pitchFamily="18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l-GR"/>
          </a:p>
        </p:txBody>
      </p:sp>
      <p:sp>
        <p:nvSpPr>
          <p:cNvPr id="7" name="6 - Θέση περιεχομένου"/>
          <p:cNvSpPr txBox="1">
            <a:spLocks noGrp="1"/>
          </p:cNvSpPr>
          <p:nvPr>
            <p:ph idx="1"/>
          </p:nvPr>
        </p:nvSpPr>
        <p:spPr>
          <a:xfrm>
            <a:off x="609600" y="1604520"/>
            <a:ext cx="10972320" cy="4525920"/>
          </a:xfrm>
        </p:spPr>
        <p:txBody>
          <a:bodyPr lIns="0" tIns="0" rIns="0" bIns="0"/>
          <a:lstStyle>
            <a:lvl1pPr hangingPunct="0">
              <a:spcBef>
                <a:spcPts val="0"/>
              </a:spcBef>
              <a:spcAft>
                <a:spcPts val="1063"/>
              </a:spcAft>
              <a:defRPr sz="2400">
                <a:ln>
                  <a:noFill/>
                </a:ln>
                <a:latin typeface="Arial" pitchFamily="18"/>
                <a:ea typeface="SimSun" pitchFamily="2"/>
                <a:cs typeface="Tahoma" pitchFamily="2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51270657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0DAE2D-C674-40FE-B142-1F27786E1262}" type="datetimeFigureOut">
              <a:rPr lang="fr-FR" smtClean="0"/>
              <a:t>23/06/2019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F6708-1242-406C-B0FD-EDAC89BF2A1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09802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2.bin"/><Relationship Id="rId10" Type="http://schemas.openxmlformats.org/officeDocument/2006/relationships/image" Target="../media/image12.wmf"/><Relationship Id="rId4" Type="http://schemas.openxmlformats.org/officeDocument/2006/relationships/image" Target="../media/image9.wmf"/><Relationship Id="rId9" Type="http://schemas.openxmlformats.org/officeDocument/2006/relationships/oleObject" Target="../embeddings/oleObject4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13" Type="http://schemas.openxmlformats.org/officeDocument/2006/relationships/image" Target="../media/image17.wmf"/><Relationship Id="rId18" Type="http://schemas.openxmlformats.org/officeDocument/2006/relationships/oleObject" Target="../embeddings/oleObject12.bin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14.wmf"/><Relationship Id="rId12" Type="http://schemas.openxmlformats.org/officeDocument/2006/relationships/oleObject" Target="../embeddings/oleObject9.bin"/><Relationship Id="rId17" Type="http://schemas.openxmlformats.org/officeDocument/2006/relationships/image" Target="../media/image19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1.bin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6.bin"/><Relationship Id="rId11" Type="http://schemas.openxmlformats.org/officeDocument/2006/relationships/image" Target="../media/image16.wmf"/><Relationship Id="rId5" Type="http://schemas.openxmlformats.org/officeDocument/2006/relationships/image" Target="../media/image13.wmf"/><Relationship Id="rId15" Type="http://schemas.openxmlformats.org/officeDocument/2006/relationships/image" Target="../media/image18.wmf"/><Relationship Id="rId10" Type="http://schemas.openxmlformats.org/officeDocument/2006/relationships/oleObject" Target="../embeddings/oleObject8.bin"/><Relationship Id="rId19" Type="http://schemas.openxmlformats.org/officeDocument/2006/relationships/image" Target="../media/image20.wmf"/><Relationship Id="rId4" Type="http://schemas.openxmlformats.org/officeDocument/2006/relationships/oleObject" Target="../embeddings/oleObject5.bin"/><Relationship Id="rId9" Type="http://schemas.openxmlformats.org/officeDocument/2006/relationships/image" Target="../media/image15.wmf"/><Relationship Id="rId14" Type="http://schemas.openxmlformats.org/officeDocument/2006/relationships/oleObject" Target="../embeddings/oleObject10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microsoft.com/office/2007/relationships/media" Target="../media/media3.avi"/><Relationship Id="rId7" Type="http://schemas.openxmlformats.org/officeDocument/2006/relationships/image" Target="../media/image21.png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6" Type="http://schemas.openxmlformats.org/officeDocument/2006/relationships/notesSlide" Target="../notesSlides/notesSlide6.xml"/><Relationship Id="rId5" Type="http://schemas.openxmlformats.org/officeDocument/2006/relationships/slideLayout" Target="../slideLayouts/slideLayout12.xml"/><Relationship Id="rId4" Type="http://schemas.openxmlformats.org/officeDocument/2006/relationships/video" Target="../media/media3.avi"/><Relationship Id="rId9" Type="http://schemas.openxmlformats.org/officeDocument/2006/relationships/image" Target="../media/image23.t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://www.gpusph.org/" TargetMode="External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34.JPG"/><Relationship Id="rId4" Type="http://schemas.openxmlformats.org/officeDocument/2006/relationships/hyperlink" Target="http://www.gpusph.discourse.group/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png"/><Relationship Id="rId3" Type="http://schemas.openxmlformats.org/officeDocument/2006/relationships/image" Target="../media/image36.png"/><Relationship Id="rId7" Type="http://schemas.openxmlformats.org/officeDocument/2006/relationships/image" Target="../media/image15.png"/><Relationship Id="rId12" Type="http://schemas.openxmlformats.org/officeDocument/2006/relationships/image" Target="../media/image43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42.png"/><Relationship Id="rId5" Type="http://schemas.openxmlformats.org/officeDocument/2006/relationships/image" Target="../media/image38.png"/><Relationship Id="rId10" Type="http://schemas.openxmlformats.org/officeDocument/2006/relationships/image" Target="../media/image41.png"/><Relationship Id="rId4" Type="http://schemas.openxmlformats.org/officeDocument/2006/relationships/image" Target="../media/image37.png"/><Relationship Id="rId9" Type="http://schemas.openxmlformats.org/officeDocument/2006/relationships/image" Target="../media/image4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365536" y="2790206"/>
            <a:ext cx="9460928" cy="1091448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latin typeface="Calibri" panose="020F0502020204030204" pitchFamily="34" charset="0"/>
              </a:rPr>
              <a:t>Simulating</a:t>
            </a:r>
            <a:r>
              <a:rPr lang="fr-FR" dirty="0" smtClean="0">
                <a:latin typeface="Calibri" panose="020F0502020204030204" pitchFamily="34" charset="0"/>
              </a:rPr>
              <a:t> </a:t>
            </a:r>
            <a:r>
              <a:rPr lang="en-US" dirty="0" smtClean="0">
                <a:latin typeface="Calibri" panose="020F0502020204030204" pitchFamily="34" charset="0"/>
              </a:rPr>
              <a:t>wave overtopping </a:t>
            </a:r>
            <a:r>
              <a:rPr lang="fr-FR" dirty="0" smtClean="0">
                <a:latin typeface="Calibri" panose="020F0502020204030204" pitchFamily="34" charset="0"/>
              </a:rPr>
              <a:t>in a </a:t>
            </a:r>
            <a:r>
              <a:rPr lang="fr-FR" dirty="0" err="1" smtClean="0">
                <a:latin typeface="Calibri" panose="020F0502020204030204" pitchFamily="34" charset="0"/>
              </a:rPr>
              <a:t>complex</a:t>
            </a:r>
            <a:r>
              <a:rPr lang="fr-FR" dirty="0" smtClean="0">
                <a:latin typeface="Calibri" panose="020F0502020204030204" pitchFamily="34" charset="0"/>
              </a:rPr>
              <a:t> </a:t>
            </a:r>
            <a:r>
              <a:rPr lang="fr-FR" dirty="0" err="1" smtClean="0">
                <a:latin typeface="Calibri" panose="020F0502020204030204" pitchFamily="34" charset="0"/>
              </a:rPr>
              <a:t>dike</a:t>
            </a:r>
            <a:r>
              <a:rPr lang="fr-FR" dirty="0" smtClean="0">
                <a:latin typeface="Calibri" panose="020F0502020204030204" pitchFamily="34" charset="0"/>
              </a:rPr>
              <a:t> structure </a:t>
            </a:r>
            <a:r>
              <a:rPr lang="fr-FR" dirty="0" err="1" smtClean="0">
                <a:latin typeface="Calibri" panose="020F0502020204030204" pitchFamily="34" charset="0"/>
              </a:rPr>
              <a:t>with</a:t>
            </a:r>
            <a:r>
              <a:rPr lang="fr-FR" dirty="0" smtClean="0">
                <a:latin typeface="Calibri" panose="020F0502020204030204" pitchFamily="34" charset="0"/>
              </a:rPr>
              <a:t> </a:t>
            </a:r>
            <a:r>
              <a:rPr lang="fr-FR" dirty="0">
                <a:latin typeface="Calibri" panose="020F0502020204030204" pitchFamily="34" charset="0"/>
              </a:rPr>
              <a:t>GPUSPH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852965" y="4286331"/>
            <a:ext cx="8486067" cy="1048620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Athanasios MOKOS,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Rémi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CARMIGNIANI, Damien VIOLEAU, Antoine JOLY,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Agnès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LEROY, Valentin RYCHKOV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0" y="6010275"/>
            <a:ext cx="12192000" cy="8477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ZoneTexte 5"/>
          <p:cNvSpPr txBox="1"/>
          <p:nvPr/>
        </p:nvSpPr>
        <p:spPr>
          <a:xfrm>
            <a:off x="7890553" y="6249471"/>
            <a:ext cx="3987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SPHERIC </a:t>
            </a:r>
            <a:r>
              <a:rPr lang="en-GB" dirty="0" smtClean="0">
                <a:solidFill>
                  <a:schemeClr val="bg1"/>
                </a:solidFill>
              </a:rPr>
              <a:t>Workshop</a:t>
            </a:r>
            <a:r>
              <a:rPr lang="el-GR" dirty="0" smtClean="0">
                <a:solidFill>
                  <a:schemeClr val="bg1"/>
                </a:solidFill>
              </a:rPr>
              <a:t> 2019</a:t>
            </a:r>
            <a:r>
              <a:rPr lang="en-GB" dirty="0" smtClean="0">
                <a:solidFill>
                  <a:schemeClr val="bg1"/>
                </a:solidFill>
              </a:rPr>
              <a:t>, </a:t>
            </a:r>
            <a:r>
              <a:rPr lang="en-GB" dirty="0" smtClean="0">
                <a:solidFill>
                  <a:schemeClr val="bg1"/>
                </a:solidFill>
              </a:rPr>
              <a:t>Exeter, UK</a:t>
            </a:r>
            <a:endParaRPr lang="fr-FR" dirty="0">
              <a:solidFill>
                <a:schemeClr val="bg1"/>
              </a:solidFill>
            </a:endParaRPr>
          </a:p>
        </p:txBody>
      </p:sp>
      <p:pic>
        <p:nvPicPr>
          <p:cNvPr id="7" name="Imag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5651" y="86728"/>
            <a:ext cx="2380698" cy="1345612"/>
          </a:xfrm>
          <a:prstGeom prst="rect">
            <a:avLst/>
          </a:prstGeom>
        </p:spPr>
      </p:pic>
      <p:pic>
        <p:nvPicPr>
          <p:cNvPr id="8" name="Imag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14475" cy="1343025"/>
          </a:xfrm>
          <a:prstGeom prst="rect">
            <a:avLst/>
          </a:prstGeom>
        </p:spPr>
      </p:pic>
      <p:pic>
        <p:nvPicPr>
          <p:cNvPr id="9" name="Image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2" t="2149" r="3345" b="2531"/>
          <a:stretch/>
        </p:blipFill>
        <p:spPr>
          <a:xfrm>
            <a:off x="10876547" y="28875"/>
            <a:ext cx="1270535" cy="1280161"/>
          </a:xfrm>
          <a:prstGeom prst="rect">
            <a:avLst/>
          </a:prstGeom>
          <a:ln>
            <a:noFill/>
          </a:ln>
        </p:spPr>
      </p:pic>
      <p:sp>
        <p:nvSpPr>
          <p:cNvPr id="11" name="Sous-titre 2"/>
          <p:cNvSpPr txBox="1">
            <a:spLocks/>
          </p:cNvSpPr>
          <p:nvPr/>
        </p:nvSpPr>
        <p:spPr>
          <a:xfrm>
            <a:off x="2338938" y="5500978"/>
            <a:ext cx="7514123" cy="4357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Part of the European NARSIS project</a:t>
            </a:r>
            <a:endParaRPr lang="fr-FR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853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1 - Τίτλος"/>
          <p:cNvSpPr txBox="1">
            <a:spLocks noGrp="1"/>
          </p:cNvSpPr>
          <p:nvPr>
            <p:ph type="title"/>
          </p:nvPr>
        </p:nvSpPr>
        <p:spPr>
          <a:xfrm>
            <a:off x="3717993" y="106478"/>
            <a:ext cx="4954058" cy="543779"/>
          </a:xfrm>
        </p:spPr>
        <p:txBody>
          <a:bodyPr anchorCtr="1">
            <a:no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ctr">
              <a:buNone/>
            </a:pPr>
            <a:r>
              <a:rPr lang="en-US" sz="3200" b="1" dirty="0">
                <a:latin typeface="Arial" pitchFamily="34" charset="0"/>
                <a:cs typeface="Arial" pitchFamily="34" charset="0"/>
              </a:rPr>
              <a:t>Outline of Presentation</a:t>
            </a:r>
          </a:p>
        </p:txBody>
      </p:sp>
      <p:pic>
        <p:nvPicPr>
          <p:cNvPr id="5" name="Imag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935" y="1257828"/>
            <a:ext cx="6921908" cy="4617059"/>
          </a:xfrm>
          <a:prstGeom prst="rect">
            <a:avLst/>
          </a:prstGeom>
        </p:spPr>
      </p:pic>
      <p:sp>
        <p:nvSpPr>
          <p:cNvPr id="6" name="2 - Θέση περιεχομένου"/>
          <p:cNvSpPr txBox="1">
            <a:spLocks/>
          </p:cNvSpPr>
          <p:nvPr/>
        </p:nvSpPr>
        <p:spPr>
          <a:xfrm>
            <a:off x="182982" y="1374367"/>
            <a:ext cx="6082707" cy="5108091"/>
          </a:xfrm>
          <a:prstGeom prst="rect">
            <a:avLst/>
          </a:prstGeom>
        </p:spPr>
        <p:txBody>
          <a:bodyPr vert="horz" lIns="68580" tIns="34291" rIns="68580" bIns="34291" rtlCol="0">
            <a:normAutofit/>
          </a:bodyPr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el-GR" sz="3200" b="0" i="0" u="none" strike="noStrike" kern="1200">
                <a:ln>
                  <a:noFill/>
                </a:ln>
                <a:latin typeface="Arial" pitchFamily="18"/>
                <a:ea typeface="SimSun" pitchFamily="2"/>
                <a:cs typeface="Tahoma" pitchFamily="2"/>
              </a:defRPr>
            </a:defPPr>
            <a:lvl1pPr marL="432000" lvl="0" indent="-324000" algn="l" defTabSz="914400" rtl="0" eaLnBrk="1" latinLnBrk="0" hangingPunct="0">
              <a:lnSpc>
                <a:spcPct val="90000"/>
              </a:lnSpc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el-GR" sz="3200" b="0" i="0" u="none" strike="noStrike" kern="1200">
                <a:ln>
                  <a:noFill/>
                </a:ln>
                <a:solidFill>
                  <a:schemeClr val="tx1"/>
                </a:solidFill>
                <a:latin typeface="Arial" pitchFamily="18"/>
                <a:ea typeface="SimSun" pitchFamily="2"/>
                <a:cs typeface="Tahoma" pitchFamily="2"/>
              </a:defRPr>
            </a:lvl1pPr>
            <a:lvl2pPr marL="864000" lvl="1" indent="-32400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el-GR" sz="2800" b="0" i="0" u="none" strike="noStrike" kern="1200">
                <a:ln>
                  <a:noFill/>
                </a:ln>
                <a:solidFill>
                  <a:schemeClr val="tx1"/>
                </a:solidFill>
                <a:latin typeface="Arial" pitchFamily="18"/>
                <a:ea typeface="SimSun" pitchFamily="2"/>
                <a:cs typeface="Tahoma" pitchFamily="2"/>
              </a:defRPr>
            </a:lvl2pPr>
            <a:lvl3pPr marL="1295999" lvl="2" indent="-28800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el-GR" sz="2400" b="0" i="0" u="none" strike="noStrike" kern="1200">
                <a:ln>
                  <a:noFill/>
                </a:ln>
                <a:solidFill>
                  <a:schemeClr val="tx1"/>
                </a:solidFill>
                <a:latin typeface="Arial" pitchFamily="18"/>
                <a:ea typeface="SimSun" pitchFamily="2"/>
                <a:cs typeface="Tahoma" pitchFamily="2"/>
              </a:defRPr>
            </a:lvl3pPr>
            <a:lvl4pPr marL="1728000" lvl="3" indent="-21600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el-GR" sz="2000" b="0" i="0" u="none" strike="noStrike" kern="1200">
                <a:ln>
                  <a:noFill/>
                </a:ln>
                <a:solidFill>
                  <a:schemeClr val="tx1"/>
                </a:solidFill>
                <a:latin typeface="Arial" pitchFamily="18"/>
                <a:ea typeface="SimSun" pitchFamily="2"/>
                <a:cs typeface="Tahoma" pitchFamily="2"/>
              </a:defRPr>
            </a:lvl4pPr>
            <a:lvl5pPr marL="2160000" lvl="4" indent="-21600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el-GR" sz="2000" b="0" i="0" u="none" strike="noStrike" kern="1200">
                <a:ln>
                  <a:noFill/>
                </a:ln>
                <a:solidFill>
                  <a:schemeClr val="tx1"/>
                </a:solidFill>
                <a:latin typeface="Arial" pitchFamily="18"/>
                <a:ea typeface="SimSun" pitchFamily="2"/>
                <a:cs typeface="Tahoma" pitchFamily="2"/>
              </a:defRPr>
            </a:lvl5pPr>
            <a:lvl6pPr marL="2592000" lvl="5" indent="-21600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l-GR" sz="2000" b="0" i="0" u="none" strike="noStrike" kern="1200">
                <a:ln>
                  <a:noFill/>
                </a:ln>
                <a:solidFill>
                  <a:schemeClr val="tx1"/>
                </a:solidFill>
                <a:latin typeface="Arial" pitchFamily="18"/>
                <a:ea typeface="SimSun" pitchFamily="2"/>
                <a:cs typeface="Tahoma" pitchFamily="2"/>
              </a:defRPr>
            </a:lvl6pPr>
            <a:lvl7pPr marL="3024000" lvl="6" indent="-21600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l-GR" sz="2000" b="0" i="0" u="none" strike="noStrike" kern="1200">
                <a:ln>
                  <a:noFill/>
                </a:ln>
                <a:solidFill>
                  <a:schemeClr val="tx1"/>
                </a:solidFill>
                <a:latin typeface="Arial" pitchFamily="18"/>
                <a:ea typeface="SimSun" pitchFamily="2"/>
                <a:cs typeface="Tahoma" pitchFamily="2"/>
              </a:defRPr>
            </a:lvl7pPr>
            <a:lvl8pPr marL="3456000" lvl="7" indent="-21600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l-GR" sz="2000" b="0" i="0" u="none" strike="noStrike" kern="1200">
                <a:ln>
                  <a:noFill/>
                </a:ln>
                <a:solidFill>
                  <a:schemeClr val="tx1"/>
                </a:solidFill>
                <a:latin typeface="Arial" pitchFamily="18"/>
                <a:ea typeface="SimSun" pitchFamily="2"/>
                <a:cs typeface="Tahoma" pitchFamily="2"/>
              </a:defRPr>
            </a:lvl8pPr>
            <a:lvl9pPr marL="3887999" lvl="8" indent="-21600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l-GR" sz="2000" b="0" i="0" u="none" strike="noStrike" kern="1200">
                <a:ln>
                  <a:noFill/>
                </a:ln>
                <a:solidFill>
                  <a:schemeClr val="tx1"/>
                </a:solidFill>
                <a:latin typeface="Arial" pitchFamily="18"/>
                <a:ea typeface="SimSun" pitchFamily="2"/>
                <a:cs typeface="Tahoma" pitchFamily="2"/>
              </a:defRPr>
            </a:lvl9pPr>
          </a:lstStyle>
          <a:p>
            <a:pPr marL="205735" indent="-205735" hangingPunct="1">
              <a:spcBef>
                <a:spcPts val="436"/>
              </a:spcBef>
              <a:spcAft>
                <a:spcPts val="0"/>
              </a:spcAft>
              <a:buSzPct val="85000"/>
              <a:buFont typeface="Wingdings 2"/>
              <a:buChar char="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Motivation for Research</a:t>
            </a:r>
          </a:p>
          <a:p>
            <a:pPr marL="205735" indent="-205735" hangingPunct="1">
              <a:spcBef>
                <a:spcPts val="436"/>
              </a:spcBef>
              <a:spcAft>
                <a:spcPts val="0"/>
              </a:spcAft>
              <a:buSzPct val="85000"/>
              <a:buFont typeface="Wingdings 2"/>
              <a:buChar char=""/>
            </a:pP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 marL="205735" indent="-205735" hangingPunct="1">
              <a:spcBef>
                <a:spcPts val="436"/>
              </a:spcBef>
              <a:spcAft>
                <a:spcPts val="0"/>
              </a:spcAft>
              <a:buSzPct val="85000"/>
              <a:buFont typeface="Wingdings 2"/>
              <a:buChar char="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Channel Experiment</a:t>
            </a:r>
          </a:p>
          <a:p>
            <a:pPr marL="205735" indent="-205735" hangingPunct="1">
              <a:spcBef>
                <a:spcPts val="436"/>
              </a:spcBef>
              <a:spcAft>
                <a:spcPts val="0"/>
              </a:spcAft>
              <a:buSzPct val="85000"/>
              <a:buFont typeface="Wingdings 2"/>
              <a:buChar char=""/>
            </a:pPr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205735" indent="-205735" hangingPunct="1">
              <a:spcBef>
                <a:spcPts val="436"/>
              </a:spcBef>
              <a:spcAft>
                <a:spcPts val="0"/>
              </a:spcAft>
              <a:buSzPct val="85000"/>
              <a:buFont typeface="Wingdings 2"/>
              <a:buChar char="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SPH Simulatio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n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marL="609742" lvl="1" indent="-285750">
              <a:spcBef>
                <a:spcPts val="436"/>
              </a:spcBef>
              <a:spcAft>
                <a:spcPts val="0"/>
              </a:spcAft>
              <a:buSzPct val="85000"/>
              <a:buFont typeface="Courier New" panose="02070309020205020404" pitchFamily="49" charset="0"/>
              <a:buChar char="o"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Domain modelling</a:t>
            </a:r>
            <a:endParaRPr lang="en-US" sz="1800" dirty="0">
              <a:latin typeface="Arial" pitchFamily="34" charset="0"/>
              <a:cs typeface="Arial" pitchFamily="34" charset="0"/>
            </a:endParaRPr>
          </a:p>
          <a:p>
            <a:pPr marL="609742" lvl="1" indent="-285750">
              <a:spcBef>
                <a:spcPts val="436"/>
              </a:spcBef>
              <a:spcAft>
                <a:spcPts val="0"/>
              </a:spcAft>
              <a:buSzPct val="85000"/>
              <a:buFont typeface="Courier New" panose="02070309020205020404" pitchFamily="49" charset="0"/>
              <a:buChar char="o"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Methodology</a:t>
            </a:r>
            <a:endParaRPr lang="en-US" sz="1800" dirty="0">
              <a:latin typeface="Arial" pitchFamily="34" charset="0"/>
              <a:cs typeface="Arial" pitchFamily="34" charset="0"/>
            </a:endParaRPr>
          </a:p>
          <a:p>
            <a:pPr marL="609742" lvl="1" indent="-285750">
              <a:spcBef>
                <a:spcPts val="436"/>
              </a:spcBef>
              <a:spcAft>
                <a:spcPts val="0"/>
              </a:spcAft>
              <a:buSzPct val="85000"/>
              <a:buFont typeface="Courier New" panose="02070309020205020404" pitchFamily="49" charset="0"/>
              <a:buChar char="o"/>
            </a:pPr>
            <a:endParaRPr lang="en-US" sz="1800" dirty="0" smtClean="0">
              <a:solidFill>
                <a:prstClr val="black"/>
              </a:solidFill>
              <a:latin typeface="Arial" pitchFamily="34" charset="0"/>
              <a:ea typeface="+mn-ea"/>
              <a:cs typeface="Arial" pitchFamily="34" charset="0"/>
            </a:endParaRPr>
          </a:p>
          <a:p>
            <a:pPr marL="205735" indent="-205735" hangingPunct="1">
              <a:spcBef>
                <a:spcPts val="436"/>
              </a:spcBef>
              <a:spcAft>
                <a:spcPts val="0"/>
              </a:spcAft>
              <a:buSzPct val="85000"/>
              <a:buFont typeface="Wingdings 2"/>
              <a:buChar char="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Results</a:t>
            </a:r>
          </a:p>
          <a:p>
            <a:pPr marL="609742" lvl="1" indent="-285750">
              <a:spcBef>
                <a:spcPts val="436"/>
              </a:spcBef>
              <a:spcAft>
                <a:spcPts val="0"/>
              </a:spcAft>
              <a:buSzPct val="85000"/>
              <a:buFont typeface="Courier New" panose="02070309020205020404" pitchFamily="49" charset="0"/>
              <a:buChar char="o"/>
            </a:pPr>
            <a:r>
              <a:rPr lang="en-US" sz="1800" dirty="0">
                <a:latin typeface="Arial" pitchFamily="34" charset="0"/>
                <a:cs typeface="Arial" pitchFamily="34" charset="0"/>
              </a:rPr>
              <a:t>Free Surface Position</a:t>
            </a:r>
          </a:p>
          <a:p>
            <a:pPr marL="609742" lvl="1" indent="-285750">
              <a:spcBef>
                <a:spcPts val="436"/>
              </a:spcBef>
              <a:spcAft>
                <a:spcPts val="0"/>
              </a:spcAft>
              <a:buSzPct val="85000"/>
              <a:buFont typeface="Courier New" panose="02070309020205020404" pitchFamily="49" charset="0"/>
              <a:buChar char="o"/>
            </a:pPr>
            <a:r>
              <a:rPr lang="en-US" sz="1800" dirty="0">
                <a:latin typeface="Arial" pitchFamily="34" charset="0"/>
                <a:cs typeface="Arial" pitchFamily="34" charset="0"/>
              </a:rPr>
              <a:t>Overtopping Volume</a:t>
            </a:r>
          </a:p>
          <a:p>
            <a:pPr marL="205735" indent="-205735" hangingPunct="1">
              <a:spcBef>
                <a:spcPts val="436"/>
              </a:spcBef>
              <a:spcAft>
                <a:spcPts val="0"/>
              </a:spcAft>
              <a:buSzPct val="85000"/>
              <a:buFont typeface="Wingdings 2"/>
              <a:buChar char=""/>
            </a:pP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 marL="205735" indent="-205735" hangingPunct="1">
              <a:spcBef>
                <a:spcPts val="436"/>
              </a:spcBef>
              <a:spcAft>
                <a:spcPts val="0"/>
              </a:spcAft>
              <a:buSzPct val="85000"/>
              <a:buFont typeface="Wingdings 2"/>
              <a:buChar char="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Conclusions and Future Work</a:t>
            </a: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oneTexte 6"/>
          <p:cNvSpPr txBox="1"/>
          <p:nvPr/>
        </p:nvSpPr>
        <p:spPr>
          <a:xfrm>
            <a:off x="7693506" y="5938462"/>
            <a:ext cx="195708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Reuters: Mainichi Shimbun</a:t>
            </a:r>
            <a:endParaRPr lang="fr-FR" sz="1200" dirty="0"/>
          </a:p>
        </p:txBody>
      </p:sp>
    </p:spTree>
    <p:extLst>
      <p:ext uri="{BB962C8B-B14F-4D97-AF65-F5344CB8AC3E}">
        <p14:creationId xmlns:p14="http://schemas.microsoft.com/office/powerpoint/2010/main" val="268836257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Motivation – Flooding events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154678" y="1093655"/>
            <a:ext cx="5707771" cy="2297820"/>
          </a:xfrm>
        </p:spPr>
        <p:txBody>
          <a:bodyPr>
            <a:normAutofit/>
          </a:bodyPr>
          <a:lstStyle/>
          <a:p>
            <a:r>
              <a:rPr lang="en-GB" dirty="0" smtClean="0"/>
              <a:t>2005: Hurricane Katrina (USA)</a:t>
            </a:r>
          </a:p>
          <a:p>
            <a:r>
              <a:rPr lang="en-GB" dirty="0" smtClean="0"/>
              <a:t>2011: Tsunami following the </a:t>
            </a:r>
            <a:r>
              <a:rPr lang="en-GB" dirty="0" err="1" smtClean="0"/>
              <a:t>Tōhoku</a:t>
            </a:r>
            <a:r>
              <a:rPr lang="en-GB" dirty="0" smtClean="0"/>
              <a:t> earthquake (Japan)</a:t>
            </a:r>
          </a:p>
          <a:p>
            <a:r>
              <a:rPr lang="en-GB" dirty="0" smtClean="0"/>
              <a:t>2004, 2010, 2018: Indonesian tsunamis</a:t>
            </a:r>
          </a:p>
        </p:txBody>
      </p:sp>
      <p:sp>
        <p:nvSpPr>
          <p:cNvPr id="7" name="Espace réservé du contenu 2"/>
          <p:cNvSpPr txBox="1">
            <a:spLocks/>
          </p:cNvSpPr>
          <p:nvPr/>
        </p:nvSpPr>
        <p:spPr>
          <a:xfrm>
            <a:off x="164764" y="3791476"/>
            <a:ext cx="5280538" cy="23524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smtClean="0"/>
              <a:t>Understand</a:t>
            </a:r>
            <a:r>
              <a:rPr lang="en-GB" dirty="0" smtClean="0"/>
              <a:t> and </a:t>
            </a:r>
            <a:r>
              <a:rPr lang="en-GB" b="1" dirty="0" smtClean="0"/>
              <a:t>predict</a:t>
            </a:r>
            <a:r>
              <a:rPr lang="en-GB" dirty="0" smtClean="0"/>
              <a:t> the impact of water waves</a:t>
            </a:r>
          </a:p>
          <a:p>
            <a:r>
              <a:rPr lang="en-GB" dirty="0" smtClean="0"/>
              <a:t>Experiments require significant investment</a:t>
            </a:r>
          </a:p>
          <a:p>
            <a:r>
              <a:rPr lang="en-GB" dirty="0" smtClean="0"/>
              <a:t>Focus on computational methods</a:t>
            </a:r>
          </a:p>
          <a:p>
            <a:endParaRPr lang="en-GB" dirty="0"/>
          </a:p>
        </p:txBody>
      </p:sp>
      <p:pic>
        <p:nvPicPr>
          <p:cNvPr id="6" name="Imag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8201" y="650593"/>
            <a:ext cx="4361416" cy="5726959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489398" y="6440276"/>
            <a:ext cx="486440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By AP Photo/U.S. Coast Guard, Petty Officer 2nd Class Kyle </a:t>
            </a:r>
            <a:r>
              <a:rPr lang="en-US" sz="1400" dirty="0" err="1" smtClean="0"/>
              <a:t>Niemi</a:t>
            </a:r>
            <a:endParaRPr lang="fr-FR" sz="1400" dirty="0"/>
          </a:p>
        </p:txBody>
      </p:sp>
    </p:spTree>
    <p:extLst>
      <p:ext uri="{BB962C8B-B14F-4D97-AF65-F5344CB8AC3E}">
        <p14:creationId xmlns:p14="http://schemas.microsoft.com/office/powerpoint/2010/main" val="543391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Channel Experiment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838200" y="793821"/>
            <a:ext cx="10515600" cy="2905988"/>
          </a:xfrm>
        </p:spPr>
        <p:txBody>
          <a:bodyPr>
            <a:normAutofit/>
          </a:bodyPr>
          <a:lstStyle/>
          <a:p>
            <a:r>
              <a:rPr lang="en-GB" dirty="0" smtClean="0"/>
              <a:t>Series of experiments conducted by EDF R&amp;D </a:t>
            </a:r>
          </a:p>
          <a:p>
            <a:r>
              <a:rPr lang="en-GB" dirty="0" smtClean="0"/>
              <a:t>Measure overtopping of a two-stage defence structure used for  coastal defence </a:t>
            </a:r>
          </a:p>
          <a:p>
            <a:r>
              <a:rPr lang="en-GB" dirty="0" smtClean="0"/>
              <a:t>Simulating conditions after storm surge -&gt; Increased water height</a:t>
            </a:r>
          </a:p>
          <a:p>
            <a:r>
              <a:rPr lang="en-GB" dirty="0" smtClean="0"/>
              <a:t>Regular wave train used</a:t>
            </a: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728" b="29933"/>
          <a:stretch/>
        </p:blipFill>
        <p:spPr>
          <a:xfrm>
            <a:off x="127323" y="3490450"/>
            <a:ext cx="11908805" cy="3195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51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Channel Experiment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GRA-surverses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000" end="68871.979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" y="693654"/>
            <a:ext cx="10958838" cy="6164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219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Domain Modelling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" name="Groupe 4"/>
          <p:cNvGrpSpPr/>
          <p:nvPr/>
        </p:nvGrpSpPr>
        <p:grpSpPr>
          <a:xfrm>
            <a:off x="215202" y="3998638"/>
            <a:ext cx="11310257" cy="2597008"/>
            <a:chOff x="215202" y="3998638"/>
            <a:chExt cx="11310257" cy="2597008"/>
          </a:xfrm>
        </p:grpSpPr>
        <p:sp>
          <p:nvSpPr>
            <p:cNvPr id="11" name="Rectangle 10"/>
            <p:cNvSpPr/>
            <p:nvPr/>
          </p:nvSpPr>
          <p:spPr>
            <a:xfrm>
              <a:off x="215202" y="5396567"/>
              <a:ext cx="8768024" cy="4801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>
                  <a:solidFill>
                    <a:prstClr val="black"/>
                  </a:solidFill>
                </a:rPr>
                <a:t>Periodic boundaries used – </a:t>
              </a:r>
              <a:r>
                <a:rPr lang="en-GB" sz="2800" dirty="0" smtClean="0">
                  <a:solidFill>
                    <a:prstClr val="black"/>
                  </a:solidFill>
                </a:rPr>
                <a:t>Reduced tank width</a:t>
              </a:r>
              <a:endParaRPr lang="fr-FR" sz="2800" dirty="0">
                <a:solidFill>
                  <a:prstClr val="black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215202" y="4717585"/>
              <a:ext cx="11310257" cy="4801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>
                  <a:solidFill>
                    <a:prstClr val="black"/>
                  </a:solidFill>
                </a:rPr>
                <a:t>Paddle placed on elevated </a:t>
              </a:r>
              <a:r>
                <a:rPr lang="en-GB" sz="2800" dirty="0" smtClean="0">
                  <a:solidFill>
                    <a:prstClr val="black"/>
                  </a:solidFill>
                </a:rPr>
                <a:t>terrain – 2</a:t>
              </a:r>
              <a:r>
                <a:rPr lang="el-GR" sz="2800" dirty="0" smtClean="0">
                  <a:solidFill>
                    <a:prstClr val="black"/>
                  </a:solidFill>
                </a:rPr>
                <a:t>λ</a:t>
              </a:r>
              <a:r>
                <a:rPr lang="fr-FR" sz="2800" dirty="0" smtClean="0">
                  <a:solidFill>
                    <a:prstClr val="black"/>
                  </a:solidFill>
                </a:rPr>
                <a:t> </a:t>
              </a:r>
              <a:r>
                <a:rPr lang="en-GB" sz="2800" dirty="0" smtClean="0">
                  <a:solidFill>
                    <a:prstClr val="black"/>
                  </a:solidFill>
                </a:rPr>
                <a:t>from the dike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15202" y="3998638"/>
              <a:ext cx="8768024" cy="4801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>
                  <a:solidFill>
                    <a:prstClr val="black"/>
                  </a:solidFill>
                </a:rPr>
                <a:t>Simulation of the latter part of the </a:t>
              </a:r>
              <a:r>
                <a:rPr lang="en-GB" sz="2800" dirty="0" smtClean="0">
                  <a:solidFill>
                    <a:prstClr val="black"/>
                  </a:solidFill>
                </a:rPr>
                <a:t>tank in GPUSPH v4.1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215202" y="6115515"/>
              <a:ext cx="8768024" cy="4801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 smtClean="0">
                  <a:solidFill>
                    <a:prstClr val="black"/>
                  </a:solidFill>
                </a:rPr>
                <a:t>Tank constructed with dynamic boundaries</a:t>
              </a:r>
              <a:endParaRPr lang="fr-FR" sz="2800" dirty="0">
                <a:solidFill>
                  <a:prstClr val="black"/>
                </a:solidFill>
              </a:endParaRPr>
            </a:p>
          </p:txBody>
        </p:sp>
      </p:grpSp>
      <p:pic>
        <p:nvPicPr>
          <p:cNvPr id="9" name="Image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728" b="29933"/>
          <a:stretch/>
        </p:blipFill>
        <p:spPr>
          <a:xfrm>
            <a:off x="215202" y="803152"/>
            <a:ext cx="11908805" cy="3195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514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Domain Modelling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4" name="Groupe 13"/>
          <p:cNvGrpSpPr/>
          <p:nvPr/>
        </p:nvGrpSpPr>
        <p:grpSpPr>
          <a:xfrm>
            <a:off x="215202" y="3998638"/>
            <a:ext cx="11310257" cy="2597008"/>
            <a:chOff x="215202" y="3998638"/>
            <a:chExt cx="11310257" cy="2597008"/>
          </a:xfrm>
        </p:grpSpPr>
        <p:sp>
          <p:nvSpPr>
            <p:cNvPr id="16" name="Rectangle 15"/>
            <p:cNvSpPr/>
            <p:nvPr/>
          </p:nvSpPr>
          <p:spPr>
            <a:xfrm>
              <a:off x="215202" y="5396567"/>
              <a:ext cx="8768024" cy="4801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>
                  <a:solidFill>
                    <a:prstClr val="black"/>
                  </a:solidFill>
                </a:rPr>
                <a:t>Periodic boundaries used – </a:t>
              </a:r>
              <a:r>
                <a:rPr lang="en-GB" sz="2800" dirty="0" smtClean="0">
                  <a:solidFill>
                    <a:prstClr val="black"/>
                  </a:solidFill>
                </a:rPr>
                <a:t>Reduced tank width</a:t>
              </a:r>
              <a:endParaRPr lang="fr-FR" sz="2800" dirty="0">
                <a:solidFill>
                  <a:prstClr val="black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215202" y="4717585"/>
              <a:ext cx="11310257" cy="4801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>
                  <a:solidFill>
                    <a:prstClr val="black"/>
                  </a:solidFill>
                </a:rPr>
                <a:t>Paddle placed on elevated </a:t>
              </a:r>
              <a:r>
                <a:rPr lang="en-GB" sz="2800" dirty="0" smtClean="0">
                  <a:solidFill>
                    <a:prstClr val="black"/>
                  </a:solidFill>
                </a:rPr>
                <a:t>terrain – 2</a:t>
              </a:r>
              <a:r>
                <a:rPr lang="el-GR" sz="2800" dirty="0" smtClean="0">
                  <a:solidFill>
                    <a:prstClr val="black"/>
                  </a:solidFill>
                </a:rPr>
                <a:t>λ</a:t>
              </a:r>
              <a:r>
                <a:rPr lang="fr-FR" sz="2800" dirty="0" smtClean="0">
                  <a:solidFill>
                    <a:prstClr val="black"/>
                  </a:solidFill>
                </a:rPr>
                <a:t> </a:t>
              </a:r>
              <a:r>
                <a:rPr lang="en-GB" sz="2800" dirty="0" smtClean="0">
                  <a:solidFill>
                    <a:prstClr val="black"/>
                  </a:solidFill>
                </a:rPr>
                <a:t>from the dike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215202" y="3998638"/>
              <a:ext cx="9872695" cy="4801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>
                  <a:solidFill>
                    <a:prstClr val="black"/>
                  </a:solidFill>
                </a:rPr>
                <a:t>Simulation of the latter part of the </a:t>
              </a:r>
              <a:r>
                <a:rPr lang="en-GB" sz="2800" dirty="0" smtClean="0">
                  <a:solidFill>
                    <a:prstClr val="black"/>
                  </a:solidFill>
                </a:rPr>
                <a:t>tank in GPUSPH v4.1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215202" y="6115515"/>
              <a:ext cx="8768024" cy="4801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 smtClean="0">
                  <a:solidFill>
                    <a:prstClr val="black"/>
                  </a:solidFill>
                </a:rPr>
                <a:t>Tank constructed with dynamic boundaries</a:t>
              </a:r>
              <a:endParaRPr lang="fr-FR" sz="2800" dirty="0">
                <a:solidFill>
                  <a:prstClr val="black"/>
                </a:solidFill>
              </a:endParaRPr>
            </a:p>
          </p:txBody>
        </p:sp>
      </p:grpSp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45" b="29685"/>
          <a:stretch/>
        </p:blipFill>
        <p:spPr>
          <a:xfrm>
            <a:off x="422788" y="693654"/>
            <a:ext cx="11476865" cy="32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178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SPH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15202" y="1230225"/>
            <a:ext cx="11138598" cy="480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prstClr val="black"/>
                </a:solidFill>
              </a:rPr>
              <a:t>Single-phase classical SPH formulation used</a:t>
            </a:r>
            <a:endParaRPr lang="fr-FR" sz="2800" dirty="0">
              <a:solidFill>
                <a:prstClr val="black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15202" y="3583604"/>
            <a:ext cx="7050837" cy="8679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prstClr val="black"/>
                </a:solidFill>
              </a:rPr>
              <a:t>Introduction of </a:t>
            </a:r>
            <a:r>
              <a:rPr lang="en-GB" sz="2800" dirty="0">
                <a:solidFill>
                  <a:prstClr val="black"/>
                </a:solidFill>
              </a:rPr>
              <a:t>a</a:t>
            </a:r>
            <a:r>
              <a:rPr lang="en-GB" sz="2800" dirty="0" smtClean="0">
                <a:solidFill>
                  <a:prstClr val="black"/>
                </a:solidFill>
              </a:rPr>
              <a:t>n upwind </a:t>
            </a:r>
            <a:r>
              <a:rPr lang="en-GB" sz="2800" dirty="0" err="1" smtClean="0">
                <a:solidFill>
                  <a:prstClr val="black"/>
                </a:solidFill>
              </a:rPr>
              <a:t>Rusanov</a:t>
            </a:r>
            <a:r>
              <a:rPr lang="en-GB" sz="2800" dirty="0" smtClean="0">
                <a:solidFill>
                  <a:prstClr val="black"/>
                </a:solidFill>
              </a:rPr>
              <a:t> flux f</a:t>
            </a:r>
            <a:r>
              <a:rPr lang="en-US" sz="2800" dirty="0" smtClean="0">
                <a:solidFill>
                  <a:prstClr val="black"/>
                </a:solidFill>
              </a:rPr>
              <a:t>or density </a:t>
            </a:r>
            <a:r>
              <a:rPr lang="en-US" sz="2800" dirty="0" err="1" smtClean="0">
                <a:solidFill>
                  <a:prstClr val="black"/>
                </a:solidFill>
              </a:rPr>
              <a:t>renormalisation</a:t>
            </a:r>
            <a:r>
              <a:rPr lang="en-US" sz="2800" dirty="0" smtClean="0">
                <a:solidFill>
                  <a:prstClr val="black"/>
                </a:solidFill>
              </a:rPr>
              <a:t> (Ferrari et al. 2009)</a:t>
            </a:r>
            <a:endParaRPr lang="fr-FR" sz="2800" dirty="0">
              <a:solidFill>
                <a:prstClr val="black"/>
              </a:solidFill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911699" y="24597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fr-FR"/>
          </a:p>
        </p:txBody>
      </p:sp>
      <p:sp>
        <p:nvSpPr>
          <p:cNvPr id="16" name="Rectangle 15"/>
          <p:cNvSpPr/>
          <p:nvPr/>
        </p:nvSpPr>
        <p:spPr>
          <a:xfrm>
            <a:off x="215202" y="2504315"/>
            <a:ext cx="5612842" cy="480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fr-FR" sz="2800" dirty="0" err="1">
                <a:solidFill>
                  <a:prstClr val="black"/>
                </a:solidFill>
              </a:rPr>
              <a:t>W</a:t>
            </a:r>
            <a:r>
              <a:rPr lang="fr-FR" sz="2800" dirty="0" err="1" smtClean="0">
                <a:solidFill>
                  <a:prstClr val="black"/>
                </a:solidFill>
              </a:rPr>
              <a:t>eakly</a:t>
            </a:r>
            <a:r>
              <a:rPr lang="fr-FR" sz="2800" dirty="0" smtClean="0">
                <a:solidFill>
                  <a:prstClr val="black"/>
                </a:solidFill>
              </a:rPr>
              <a:t> compressible formulation </a:t>
            </a:r>
            <a:endParaRPr lang="fr-FR" sz="2800" dirty="0">
              <a:solidFill>
                <a:prstClr val="black"/>
              </a:solidFill>
            </a:endParaRP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-1"/>
            <a:ext cx="20399686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fr-FR"/>
          </a:p>
        </p:txBody>
      </p:sp>
      <p:graphicFrame>
        <p:nvGraphicFramePr>
          <p:cNvPr id="6" name="Obje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89418758"/>
              </p:ext>
            </p:extLst>
          </p:nvPr>
        </p:nvGraphicFramePr>
        <p:xfrm>
          <a:off x="7127728" y="2053800"/>
          <a:ext cx="3245249" cy="1230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3" name="Equation" r:id="rId3" imgW="1460500" imgH="558800" progId="Equation.3">
                  <p:embed/>
                </p:oleObj>
              </mc:Choice>
              <mc:Fallback>
                <p:oleObj name="Equation" r:id="rId3" imgW="1460500" imgH="5588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27728" y="2053800"/>
                        <a:ext cx="3245249" cy="12302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49325390"/>
              </p:ext>
            </p:extLst>
          </p:nvPr>
        </p:nvGraphicFramePr>
        <p:xfrm>
          <a:off x="7634814" y="4739376"/>
          <a:ext cx="2636076" cy="5632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4" name="Equation" r:id="rId5" imgW="1117600" imgH="241300" progId="Equation.3">
                  <p:embed/>
                </p:oleObj>
              </mc:Choice>
              <mc:Fallback>
                <p:oleObj name="Equation" r:id="rId5" imgW="1117600" imgH="24130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34814" y="4739376"/>
                        <a:ext cx="2636076" cy="56326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Rectangle 6"/>
          <p:cNvSpPr>
            <a:spLocks noChangeArrowheads="1"/>
          </p:cNvSpPr>
          <p:nvPr/>
        </p:nvSpPr>
        <p:spPr bwMode="auto">
          <a:xfrm flipV="1">
            <a:off x="9157866" y="5929715"/>
            <a:ext cx="18699215" cy="51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fr-FR"/>
          </a:p>
        </p:txBody>
      </p:sp>
      <p:graphicFrame>
        <p:nvGraphicFramePr>
          <p:cNvPr id="11" name="Obje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9749730"/>
              </p:ext>
            </p:extLst>
          </p:nvPr>
        </p:nvGraphicFramePr>
        <p:xfrm>
          <a:off x="7634814" y="5360063"/>
          <a:ext cx="2440669" cy="1241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" name="Equation" r:id="rId7" imgW="1104900" imgH="558800" progId="Equation.3">
                  <p:embed/>
                </p:oleObj>
              </mc:Choice>
              <mc:Fallback>
                <p:oleObj name="Equation" r:id="rId7" imgW="1104900" imgH="55880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34814" y="5360063"/>
                        <a:ext cx="2440669" cy="12413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14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fr-FR"/>
          </a:p>
        </p:txBody>
      </p:sp>
      <p:graphicFrame>
        <p:nvGraphicFramePr>
          <p:cNvPr id="18" name="Obje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0498663"/>
              </p:ext>
            </p:extLst>
          </p:nvPr>
        </p:nvGraphicFramePr>
        <p:xfrm>
          <a:off x="511898" y="5157273"/>
          <a:ext cx="6457444" cy="10218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6" name="Equation" r:id="rId9" imgW="2832100" imgH="444500" progId="Equation.3">
                  <p:embed/>
                </p:oleObj>
              </mc:Choice>
              <mc:Fallback>
                <p:oleObj name="Equation" r:id="rId9" imgW="2832100" imgH="444500" progId="Equation.3">
                  <p:embed/>
                  <p:pic>
                    <p:nvPicPr>
                      <p:cNvPr id="0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1898" y="5157273"/>
                        <a:ext cx="6457444" cy="102188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53507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SPH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15198" y="1059855"/>
            <a:ext cx="5910299" cy="12557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prstClr val="black"/>
                </a:solidFill>
              </a:rPr>
              <a:t>Active Wave Absorption System used (Park et al. 1999; P</a:t>
            </a:r>
            <a:r>
              <a:rPr lang="fr-FR" sz="2800" dirty="0" smtClean="0">
                <a:solidFill>
                  <a:prstClr val="black"/>
                </a:solidFill>
              </a:rPr>
              <a:t>é</a:t>
            </a:r>
            <a:r>
              <a:rPr lang="en-GB" sz="2800" dirty="0" err="1" smtClean="0">
                <a:solidFill>
                  <a:prstClr val="black"/>
                </a:solidFill>
              </a:rPr>
              <a:t>ric</a:t>
            </a:r>
            <a:r>
              <a:rPr lang="en-GB" sz="2800" dirty="0" smtClean="0">
                <a:solidFill>
                  <a:prstClr val="black"/>
                </a:solidFill>
              </a:rPr>
              <a:t> et al. 2016; </a:t>
            </a:r>
            <a:r>
              <a:rPr lang="en-GB" sz="2800" dirty="0" err="1" smtClean="0">
                <a:solidFill>
                  <a:prstClr val="black"/>
                </a:solidFill>
              </a:rPr>
              <a:t>Carmigniani</a:t>
            </a:r>
            <a:r>
              <a:rPr lang="en-GB" sz="2800" dirty="0" smtClean="0">
                <a:solidFill>
                  <a:prstClr val="black"/>
                </a:solidFill>
              </a:rPr>
              <a:t> et al. 2018)</a:t>
            </a:r>
            <a:endParaRPr lang="fr-FR" sz="2800" dirty="0">
              <a:solidFill>
                <a:prstClr val="black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4359" y="3221305"/>
            <a:ext cx="7473628" cy="8679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prstClr val="black"/>
                </a:solidFill>
              </a:rPr>
              <a:t>Wavenumber computed with a Newton-Raphson method through the dispersion relation</a:t>
            </a:r>
            <a:endParaRPr lang="fr-FR" sz="2800" dirty="0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215199" y="4571682"/>
            <a:ext cx="7375301" cy="8679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fr-FR" sz="2800" dirty="0" smtClean="0">
                <a:solidFill>
                  <a:prstClr val="black"/>
                </a:solidFill>
              </a:rPr>
              <a:t>Initial value</a:t>
            </a:r>
            <a:r>
              <a:rPr lang="en-GB" sz="2800" dirty="0">
                <a:solidFill>
                  <a:prstClr val="black"/>
                </a:solidFill>
              </a:rPr>
              <a:t>:</a:t>
            </a:r>
            <a:r>
              <a:rPr lang="fr-FR" sz="2800" dirty="0" smtClean="0">
                <a:solidFill>
                  <a:prstClr val="black"/>
                </a:solidFill>
              </a:rPr>
              <a:t> the </a:t>
            </a:r>
            <a:r>
              <a:rPr lang="fr-FR" sz="2800" dirty="0" err="1" smtClean="0">
                <a:solidFill>
                  <a:prstClr val="black"/>
                </a:solidFill>
              </a:rPr>
              <a:t>approximate</a:t>
            </a:r>
            <a:r>
              <a:rPr lang="fr-FR" sz="2800" dirty="0" smtClean="0">
                <a:solidFill>
                  <a:prstClr val="black"/>
                </a:solidFill>
              </a:rPr>
              <a:t> solution of Chamberlain and Porter (1999)</a:t>
            </a:r>
            <a:endParaRPr lang="fr-FR" sz="2800" dirty="0">
              <a:solidFill>
                <a:prstClr val="black"/>
              </a:solidFill>
            </a:endParaRPr>
          </a:p>
        </p:txBody>
      </p:sp>
      <p:sp>
        <p:nvSpPr>
          <p:cNvPr id="17" name="Rectangle 4"/>
          <p:cNvSpPr>
            <a:spLocks noChangeArrowheads="1"/>
          </p:cNvSpPr>
          <p:nvPr/>
        </p:nvSpPr>
        <p:spPr bwMode="auto">
          <a:xfrm>
            <a:off x="911699" y="45620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fr-FR"/>
          </a:p>
        </p:txBody>
      </p:sp>
      <p:graphicFrame>
        <p:nvGraphicFramePr>
          <p:cNvPr id="5" name="Obje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1577357"/>
              </p:ext>
            </p:extLst>
          </p:nvPr>
        </p:nvGraphicFramePr>
        <p:xfrm>
          <a:off x="7016262" y="4374638"/>
          <a:ext cx="4462165" cy="11374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6" name="Equation" r:id="rId4" imgW="1943100" imgH="508000" progId="Equation.3">
                  <p:embed/>
                </p:oleObj>
              </mc:Choice>
              <mc:Fallback>
                <p:oleObj name="Equation" r:id="rId4" imgW="1943100" imgH="5080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16262" y="4374638"/>
                        <a:ext cx="4462165" cy="113741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60487" y="4933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fr-FR"/>
          </a:p>
        </p:txBody>
      </p:sp>
      <p:graphicFrame>
        <p:nvGraphicFramePr>
          <p:cNvPr id="11" name="Obje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98680147"/>
              </p:ext>
            </p:extLst>
          </p:nvPr>
        </p:nvGraphicFramePr>
        <p:xfrm>
          <a:off x="5634607" y="5737697"/>
          <a:ext cx="5843820" cy="4869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7" name="Equation" r:id="rId6" imgW="2628900" imgH="228600" progId="Equation.3">
                  <p:embed/>
                </p:oleObj>
              </mc:Choice>
              <mc:Fallback>
                <p:oleObj name="Equation" r:id="rId6" imgW="2628900" imgH="22860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34607" y="5737697"/>
                        <a:ext cx="5843820" cy="48698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8"/>
          <p:cNvSpPr>
            <a:spLocks noChangeArrowheads="1"/>
          </p:cNvSpPr>
          <p:nvPr/>
        </p:nvSpPr>
        <p:spPr bwMode="auto">
          <a:xfrm>
            <a:off x="5634607" y="6222220"/>
            <a:ext cx="14120081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fr-FR"/>
          </a:p>
        </p:txBody>
      </p:sp>
      <p:graphicFrame>
        <p:nvGraphicFramePr>
          <p:cNvPr id="13" name="Obje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44393841"/>
              </p:ext>
            </p:extLst>
          </p:nvPr>
        </p:nvGraphicFramePr>
        <p:xfrm>
          <a:off x="5634607" y="6236451"/>
          <a:ext cx="5519063" cy="5160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8" name="Equation" r:id="rId8" imgW="2336800" imgH="228600" progId="Equation.3">
                  <p:embed/>
                </p:oleObj>
              </mc:Choice>
              <mc:Fallback>
                <p:oleObj name="Equation" r:id="rId8" imgW="2336800" imgH="228600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34607" y="6236451"/>
                        <a:ext cx="5519063" cy="51601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" name="Rectangle 10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fr-FR"/>
          </a:p>
        </p:txBody>
      </p:sp>
      <p:graphicFrame>
        <p:nvGraphicFramePr>
          <p:cNvPr id="21" name="Obje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01550608"/>
              </p:ext>
            </p:extLst>
          </p:nvPr>
        </p:nvGraphicFramePr>
        <p:xfrm>
          <a:off x="3634868" y="5737697"/>
          <a:ext cx="1268728" cy="8642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9" name="Equation" r:id="rId10" imgW="660113" imgH="444307" progId="Equation.3">
                  <p:embed/>
                </p:oleObj>
              </mc:Choice>
              <mc:Fallback>
                <p:oleObj name="Equation" r:id="rId10" imgW="660113" imgH="444307" progId="Equation.3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4868" y="5737697"/>
                        <a:ext cx="1268728" cy="86420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" name="Rectangle 12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fr-FR"/>
          </a:p>
        </p:txBody>
      </p:sp>
      <p:graphicFrame>
        <p:nvGraphicFramePr>
          <p:cNvPr id="26" name="Objet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80286789"/>
              </p:ext>
            </p:extLst>
          </p:nvPr>
        </p:nvGraphicFramePr>
        <p:xfrm>
          <a:off x="8556516" y="3457445"/>
          <a:ext cx="2084688" cy="4467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0" name="Equation" r:id="rId12" imgW="1066800" imgH="228600" progId="Equation.3">
                  <p:embed/>
                </p:oleObj>
              </mc:Choice>
              <mc:Fallback>
                <p:oleObj name="Equation" r:id="rId12" imgW="1066800" imgH="228600" progId="Equation.3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56516" y="3457445"/>
                        <a:ext cx="2084688" cy="44671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" name="Rectangle 19"/>
          <p:cNvSpPr>
            <a:spLocks noChangeArrowheads="1"/>
          </p:cNvSpPr>
          <p:nvPr/>
        </p:nvSpPr>
        <p:spPr bwMode="auto">
          <a:xfrm>
            <a:off x="10324995" y="292234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fr-FR"/>
          </a:p>
        </p:txBody>
      </p:sp>
      <p:graphicFrame>
        <p:nvGraphicFramePr>
          <p:cNvPr id="28" name="Objet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1924432"/>
              </p:ext>
            </p:extLst>
          </p:nvPr>
        </p:nvGraphicFramePr>
        <p:xfrm>
          <a:off x="9524080" y="2176075"/>
          <a:ext cx="1601829" cy="7548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1" name="Equation" r:id="rId14" imgW="825500" imgH="393700" progId="Equation.3">
                  <p:embed/>
                </p:oleObj>
              </mc:Choice>
              <mc:Fallback>
                <p:oleObj name="Equation" r:id="rId14" imgW="825500" imgH="393700" progId="Equation.3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524080" y="2176075"/>
                        <a:ext cx="1601829" cy="75488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" name="Rectangle 21"/>
          <p:cNvSpPr>
            <a:spLocks noChangeArrowheads="1"/>
          </p:cNvSpPr>
          <p:nvPr/>
        </p:nvSpPr>
        <p:spPr bwMode="auto">
          <a:xfrm>
            <a:off x="7247449" y="242554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fr-FR"/>
          </a:p>
        </p:txBody>
      </p:sp>
      <p:graphicFrame>
        <p:nvGraphicFramePr>
          <p:cNvPr id="30" name="Obje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33274316"/>
              </p:ext>
            </p:extLst>
          </p:nvPr>
        </p:nvGraphicFramePr>
        <p:xfrm>
          <a:off x="6736364" y="2355499"/>
          <a:ext cx="1708272" cy="3980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2" name="Equation" r:id="rId16" imgW="977900" imgH="228600" progId="Equation.3">
                  <p:embed/>
                </p:oleObj>
              </mc:Choice>
              <mc:Fallback>
                <p:oleObj name="Equation" r:id="rId16" imgW="977900" imgH="228600" progId="Equation.3">
                  <p:embed/>
                  <p:pic>
                    <p:nvPicPr>
                      <p:cNvPr id="0" name="Objec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36364" y="2355499"/>
                        <a:ext cx="1708272" cy="39804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" name="Rectangle 23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fr-FR"/>
          </a:p>
        </p:txBody>
      </p:sp>
      <p:graphicFrame>
        <p:nvGraphicFramePr>
          <p:cNvPr id="32" name="Obje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04400244"/>
              </p:ext>
            </p:extLst>
          </p:nvPr>
        </p:nvGraphicFramePr>
        <p:xfrm>
          <a:off x="6478034" y="1162166"/>
          <a:ext cx="5499601" cy="7939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3" name="Equation" r:id="rId18" imgW="2705100" imgH="393700" progId="Equation.3">
                  <p:embed/>
                </p:oleObj>
              </mc:Choice>
              <mc:Fallback>
                <p:oleObj name="Equation" r:id="rId18" imgW="2705100" imgH="393700" progId="Equation.3">
                  <p:embed/>
                  <p:pic>
                    <p:nvPicPr>
                      <p:cNvPr id="0" name="Object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78034" y="1162166"/>
                        <a:ext cx="5499601" cy="79395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37740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ARSIS_presentation_simulation_full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t="38983" b="39530"/>
          <a:stretch/>
        </p:blipFill>
        <p:spPr>
          <a:xfrm flipH="1">
            <a:off x="0" y="1245996"/>
            <a:ext cx="12192000" cy="1316334"/>
          </a:xfrm>
          <a:prstGeom prst="rect">
            <a:avLst/>
          </a:prstGeom>
        </p:spPr>
      </p:pic>
      <p:pic>
        <p:nvPicPr>
          <p:cNvPr id="4" name="NARSIS_presentation_simulation_zoom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8"/>
          <a:srcRect t="12246" b="40927"/>
          <a:stretch/>
        </p:blipFill>
        <p:spPr>
          <a:xfrm flipH="1">
            <a:off x="693336" y="2783394"/>
            <a:ext cx="10847416" cy="2552282"/>
          </a:xfrm>
          <a:prstGeom prst="rect">
            <a:avLst/>
          </a:prstGeom>
        </p:spPr>
      </p:pic>
      <p:pic>
        <p:nvPicPr>
          <p:cNvPr id="5" name="Image 4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8" t="64832" r="24775"/>
          <a:stretch/>
        </p:blipFill>
        <p:spPr>
          <a:xfrm>
            <a:off x="3774831" y="5446866"/>
            <a:ext cx="4364334" cy="1411134"/>
          </a:xfrm>
          <a:prstGeom prst="rect">
            <a:avLst/>
          </a:prstGeom>
        </p:spPr>
      </p:pic>
      <p:sp>
        <p:nvSpPr>
          <p:cNvPr id="7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SPH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Simulation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81163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Graphique 2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99620097"/>
              </p:ext>
            </p:extLst>
          </p:nvPr>
        </p:nvGraphicFramePr>
        <p:xfrm>
          <a:off x="1" y="2121901"/>
          <a:ext cx="12098216" cy="28203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GPUSPH Validation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e 3"/>
          <p:cNvGrpSpPr/>
          <p:nvPr/>
        </p:nvGrpSpPr>
        <p:grpSpPr>
          <a:xfrm>
            <a:off x="2185518" y="2547422"/>
            <a:ext cx="1135464" cy="547475"/>
            <a:chOff x="9842357" y="2647902"/>
            <a:chExt cx="1135464" cy="547475"/>
          </a:xfrm>
        </p:grpSpPr>
        <p:sp>
          <p:nvSpPr>
            <p:cNvPr id="24" name="Ellipse 23"/>
            <p:cNvSpPr/>
            <p:nvPr/>
          </p:nvSpPr>
          <p:spPr>
            <a:xfrm>
              <a:off x="10319654" y="3104941"/>
              <a:ext cx="90435" cy="9043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25" name="ZoneTexte 24"/>
            <p:cNvSpPr txBox="1"/>
            <p:nvPr/>
          </p:nvSpPr>
          <p:spPr>
            <a:xfrm>
              <a:off x="9842357" y="2647902"/>
              <a:ext cx="11354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Gauge 10</a:t>
              </a:r>
              <a:endParaRPr lang="fr-FR" dirty="0"/>
            </a:p>
          </p:txBody>
        </p:sp>
      </p:grpSp>
      <p:sp>
        <p:nvSpPr>
          <p:cNvPr id="3" name="Rectangle 2"/>
          <p:cNvSpPr/>
          <p:nvPr/>
        </p:nvSpPr>
        <p:spPr>
          <a:xfrm>
            <a:off x="3549445" y="786581"/>
            <a:ext cx="8642555" cy="60714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8" name="Imag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768" y="798555"/>
            <a:ext cx="8642555" cy="60594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45526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Graphique 2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08302767"/>
              </p:ext>
            </p:extLst>
          </p:nvPr>
        </p:nvGraphicFramePr>
        <p:xfrm>
          <a:off x="1" y="2121901"/>
          <a:ext cx="12098216" cy="28203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GPUSPH Validation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" name="Groupe 2"/>
          <p:cNvGrpSpPr/>
          <p:nvPr/>
        </p:nvGrpSpPr>
        <p:grpSpPr>
          <a:xfrm>
            <a:off x="1512276" y="2527324"/>
            <a:ext cx="1135464" cy="567572"/>
            <a:chOff x="10153856" y="2627805"/>
            <a:chExt cx="1135464" cy="567572"/>
          </a:xfrm>
        </p:grpSpPr>
        <p:sp>
          <p:nvSpPr>
            <p:cNvPr id="24" name="Ellipse 23"/>
            <p:cNvSpPr/>
            <p:nvPr/>
          </p:nvSpPr>
          <p:spPr>
            <a:xfrm>
              <a:off x="10651251" y="3104941"/>
              <a:ext cx="90435" cy="9043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25" name="ZoneTexte 24"/>
            <p:cNvSpPr txBox="1"/>
            <p:nvPr/>
          </p:nvSpPr>
          <p:spPr>
            <a:xfrm>
              <a:off x="10153856" y="2627805"/>
              <a:ext cx="11354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Gauge 12</a:t>
              </a:r>
              <a:endParaRPr lang="fr-FR" dirty="0"/>
            </a:p>
          </p:txBody>
        </p:sp>
      </p:grpSp>
      <p:sp>
        <p:nvSpPr>
          <p:cNvPr id="8" name="Rectangle 7"/>
          <p:cNvSpPr/>
          <p:nvPr/>
        </p:nvSpPr>
        <p:spPr>
          <a:xfrm>
            <a:off x="3549445" y="786581"/>
            <a:ext cx="8642555" cy="60714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9" name="Image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445" y="884903"/>
            <a:ext cx="8642555" cy="597309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68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Graphique 2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22336916"/>
              </p:ext>
            </p:extLst>
          </p:nvPr>
        </p:nvGraphicFramePr>
        <p:xfrm>
          <a:off x="1" y="2121901"/>
          <a:ext cx="12098216" cy="28203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GPUSPH Validation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" name="Groupe 2"/>
          <p:cNvGrpSpPr/>
          <p:nvPr/>
        </p:nvGrpSpPr>
        <p:grpSpPr>
          <a:xfrm>
            <a:off x="1210823" y="2547422"/>
            <a:ext cx="1135464" cy="547475"/>
            <a:chOff x="10395011" y="2647902"/>
            <a:chExt cx="1135464" cy="547475"/>
          </a:xfrm>
        </p:grpSpPr>
        <p:sp>
          <p:nvSpPr>
            <p:cNvPr id="24" name="Ellipse 23"/>
            <p:cNvSpPr/>
            <p:nvPr/>
          </p:nvSpPr>
          <p:spPr>
            <a:xfrm>
              <a:off x="10922553" y="3104941"/>
              <a:ext cx="90435" cy="9043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25" name="ZoneTexte 24"/>
            <p:cNvSpPr txBox="1"/>
            <p:nvPr/>
          </p:nvSpPr>
          <p:spPr>
            <a:xfrm>
              <a:off x="10395011" y="2647902"/>
              <a:ext cx="11354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Gauge 15</a:t>
              </a:r>
              <a:endParaRPr lang="fr-FR" dirty="0"/>
            </a:p>
          </p:txBody>
        </p:sp>
      </p:grpSp>
      <p:sp>
        <p:nvSpPr>
          <p:cNvPr id="8" name="Rectangle 7"/>
          <p:cNvSpPr/>
          <p:nvPr/>
        </p:nvSpPr>
        <p:spPr>
          <a:xfrm>
            <a:off x="3549445" y="786581"/>
            <a:ext cx="8642555" cy="60714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9" name="Image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165" y="786581"/>
            <a:ext cx="8624836" cy="607704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479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Graphique 2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62202382"/>
              </p:ext>
            </p:extLst>
          </p:nvPr>
        </p:nvGraphicFramePr>
        <p:xfrm>
          <a:off x="0" y="2081707"/>
          <a:ext cx="11565653" cy="28203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Resolution Sensitivity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" name="Groupe 2"/>
          <p:cNvGrpSpPr/>
          <p:nvPr/>
        </p:nvGrpSpPr>
        <p:grpSpPr>
          <a:xfrm>
            <a:off x="2813531" y="2607710"/>
            <a:ext cx="1135464" cy="446995"/>
            <a:chOff x="9616272" y="2657950"/>
            <a:chExt cx="1135464" cy="446995"/>
          </a:xfrm>
        </p:grpSpPr>
        <p:sp>
          <p:nvSpPr>
            <p:cNvPr id="24" name="Ellipse 23"/>
            <p:cNvSpPr/>
            <p:nvPr/>
          </p:nvSpPr>
          <p:spPr>
            <a:xfrm>
              <a:off x="10038303" y="3014509"/>
              <a:ext cx="90435" cy="9043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25" name="ZoneTexte 24"/>
            <p:cNvSpPr txBox="1"/>
            <p:nvPr/>
          </p:nvSpPr>
          <p:spPr>
            <a:xfrm>
              <a:off x="9616272" y="2657950"/>
              <a:ext cx="11354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Gauge 8</a:t>
              </a:r>
              <a:endParaRPr lang="fr-FR" dirty="0"/>
            </a:p>
          </p:txBody>
        </p:sp>
      </p:grpSp>
      <p:sp>
        <p:nvSpPr>
          <p:cNvPr id="9" name="Rectangle 8"/>
          <p:cNvSpPr/>
          <p:nvPr/>
        </p:nvSpPr>
        <p:spPr>
          <a:xfrm>
            <a:off x="3748028" y="786581"/>
            <a:ext cx="8443972" cy="60714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0" name="Image 9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8029" y="1160206"/>
            <a:ext cx="8443972" cy="56977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44795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Graphique 2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8312129"/>
              </p:ext>
            </p:extLst>
          </p:nvPr>
        </p:nvGraphicFramePr>
        <p:xfrm>
          <a:off x="1" y="2121901"/>
          <a:ext cx="12098216" cy="28203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pSp>
        <p:nvGrpSpPr>
          <p:cNvPr id="4" name="Groupe 3"/>
          <p:cNvGrpSpPr/>
          <p:nvPr/>
        </p:nvGrpSpPr>
        <p:grpSpPr>
          <a:xfrm>
            <a:off x="1598594" y="2537368"/>
            <a:ext cx="1135464" cy="547475"/>
            <a:chOff x="10244287" y="2647902"/>
            <a:chExt cx="1135464" cy="547475"/>
          </a:xfrm>
        </p:grpSpPr>
        <p:sp>
          <p:nvSpPr>
            <p:cNvPr id="24" name="Ellipse 23"/>
            <p:cNvSpPr/>
            <p:nvPr/>
          </p:nvSpPr>
          <p:spPr>
            <a:xfrm>
              <a:off x="10751731" y="3104941"/>
              <a:ext cx="90435" cy="9043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25" name="ZoneTexte 24"/>
            <p:cNvSpPr txBox="1"/>
            <p:nvPr/>
          </p:nvSpPr>
          <p:spPr>
            <a:xfrm>
              <a:off x="10244287" y="2647902"/>
              <a:ext cx="11354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Gauge 11</a:t>
              </a:r>
              <a:endParaRPr lang="fr-FR" dirty="0"/>
            </a:p>
          </p:txBody>
        </p:sp>
      </p:grpSp>
      <p:sp>
        <p:nvSpPr>
          <p:cNvPr id="8" name="Rectangle 7"/>
          <p:cNvSpPr/>
          <p:nvPr/>
        </p:nvSpPr>
        <p:spPr>
          <a:xfrm>
            <a:off x="3552227" y="782142"/>
            <a:ext cx="8642555" cy="60714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1" name="Image 10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2227" y="1209368"/>
            <a:ext cx="8642555" cy="5648632"/>
          </a:xfrm>
          <a:prstGeom prst="rect">
            <a:avLst/>
          </a:prstGeom>
        </p:spPr>
      </p:pic>
      <p:sp>
        <p:nvSpPr>
          <p:cNvPr id="10" name="Titre 1"/>
          <p:cNvSpPr txBox="1">
            <a:spLocks/>
          </p:cNvSpPr>
          <p:nvPr/>
        </p:nvSpPr>
        <p:spPr>
          <a:xfrm>
            <a:off x="838200" y="0"/>
            <a:ext cx="10515600" cy="6936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Resolution Sensitivity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1939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Graphique 2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44631398"/>
              </p:ext>
            </p:extLst>
          </p:nvPr>
        </p:nvGraphicFramePr>
        <p:xfrm>
          <a:off x="1" y="2121901"/>
          <a:ext cx="12098216" cy="28203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pSp>
        <p:nvGrpSpPr>
          <p:cNvPr id="4" name="Groupe 3"/>
          <p:cNvGrpSpPr/>
          <p:nvPr/>
        </p:nvGrpSpPr>
        <p:grpSpPr>
          <a:xfrm>
            <a:off x="1419706" y="2537367"/>
            <a:ext cx="1135464" cy="547475"/>
            <a:chOff x="10503163" y="2647902"/>
            <a:chExt cx="1135464" cy="547475"/>
          </a:xfrm>
        </p:grpSpPr>
        <p:sp>
          <p:nvSpPr>
            <p:cNvPr id="24" name="Ellipse 23"/>
            <p:cNvSpPr/>
            <p:nvPr/>
          </p:nvSpPr>
          <p:spPr>
            <a:xfrm>
              <a:off x="11011041" y="3104941"/>
              <a:ext cx="90435" cy="9043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25" name="ZoneTexte 24"/>
            <p:cNvSpPr txBox="1"/>
            <p:nvPr/>
          </p:nvSpPr>
          <p:spPr>
            <a:xfrm>
              <a:off x="10503163" y="2647902"/>
              <a:ext cx="11354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Gauge 13</a:t>
              </a:r>
              <a:endParaRPr lang="fr-FR" dirty="0"/>
            </a:p>
          </p:txBody>
        </p:sp>
      </p:grpSp>
      <p:sp>
        <p:nvSpPr>
          <p:cNvPr id="8" name="Rectangle 7"/>
          <p:cNvSpPr/>
          <p:nvPr/>
        </p:nvSpPr>
        <p:spPr>
          <a:xfrm>
            <a:off x="3549445" y="786581"/>
            <a:ext cx="8642555" cy="60714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6" name="Imag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445" y="808508"/>
            <a:ext cx="8642555" cy="6049492"/>
          </a:xfrm>
          <a:prstGeom prst="rect">
            <a:avLst/>
          </a:prstGeom>
        </p:spPr>
      </p:pic>
      <p:sp>
        <p:nvSpPr>
          <p:cNvPr id="10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Resolution Sensitivity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8913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Overtopping Volume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0791" y="5008776"/>
            <a:ext cx="3593122" cy="480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sz="2800" dirty="0">
              <a:solidFill>
                <a:prstClr val="black"/>
              </a:solidFill>
            </a:endParaRPr>
          </a:p>
        </p:txBody>
      </p:sp>
      <p:grpSp>
        <p:nvGrpSpPr>
          <p:cNvPr id="4" name="Groupe 3"/>
          <p:cNvGrpSpPr/>
          <p:nvPr/>
        </p:nvGrpSpPr>
        <p:grpSpPr>
          <a:xfrm>
            <a:off x="8790923" y="1143320"/>
            <a:ext cx="3692325" cy="5238449"/>
            <a:chOff x="-95011" y="1061044"/>
            <a:chExt cx="3692325" cy="5238449"/>
          </a:xfrm>
        </p:grpSpPr>
        <p:sp>
          <p:nvSpPr>
            <p:cNvPr id="9" name="Rectangle 8"/>
            <p:cNvSpPr/>
            <p:nvPr/>
          </p:nvSpPr>
          <p:spPr>
            <a:xfrm>
              <a:off x="4189" y="1061044"/>
              <a:ext cx="3593122" cy="12557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>
                  <a:solidFill>
                    <a:prstClr val="black"/>
                  </a:solidFill>
                </a:rPr>
                <a:t>O</a:t>
              </a:r>
              <a:r>
                <a:rPr lang="en-GB" sz="2800" dirty="0" smtClean="0">
                  <a:solidFill>
                    <a:prstClr val="black"/>
                  </a:solidFill>
                </a:rPr>
                <a:t>vertopping rate provided by experiment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4192" y="2514229"/>
              <a:ext cx="3593122" cy="8679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 smtClean="0">
                  <a:solidFill>
                    <a:prstClr val="black"/>
                  </a:solidFill>
                </a:rPr>
                <a:t>Shown as a linear increase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4192" y="3579616"/>
              <a:ext cx="3593122" cy="164352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 smtClean="0">
                  <a:solidFill>
                    <a:prstClr val="black"/>
                  </a:solidFill>
                </a:rPr>
                <a:t>Evolution of overtopping rates compared for different resolutions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-95011" y="5431563"/>
              <a:ext cx="3593122" cy="8679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 smtClean="0">
                  <a:solidFill>
                    <a:prstClr val="black"/>
                  </a:solidFill>
                </a:rPr>
                <a:t>Convergence is observed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</p:grpSp>
      <p:pic>
        <p:nvPicPr>
          <p:cNvPr id="5" name="Imag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91" y="816077"/>
            <a:ext cx="8624431" cy="6036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820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Tank Length Effect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0791" y="5008776"/>
            <a:ext cx="3593122" cy="480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sz="2800" dirty="0">
              <a:solidFill>
                <a:prstClr val="black"/>
              </a:solidFill>
            </a:endParaRPr>
          </a:p>
        </p:txBody>
      </p:sp>
      <p:grpSp>
        <p:nvGrpSpPr>
          <p:cNvPr id="5" name="Groupe 4"/>
          <p:cNvGrpSpPr/>
          <p:nvPr/>
        </p:nvGrpSpPr>
        <p:grpSpPr>
          <a:xfrm>
            <a:off x="8539567" y="1338119"/>
            <a:ext cx="3628105" cy="4713886"/>
            <a:chOff x="30791" y="1092313"/>
            <a:chExt cx="3628105" cy="4713886"/>
          </a:xfrm>
        </p:grpSpPr>
        <p:sp>
          <p:nvSpPr>
            <p:cNvPr id="9" name="Rectangle 8"/>
            <p:cNvSpPr/>
            <p:nvPr/>
          </p:nvSpPr>
          <p:spPr>
            <a:xfrm>
              <a:off x="65771" y="2358902"/>
              <a:ext cx="3593122" cy="12557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 smtClean="0">
                  <a:solidFill>
                    <a:prstClr val="black"/>
                  </a:solidFill>
                </a:rPr>
                <a:t>Varying distance between paddle and dike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5774" y="3812087"/>
              <a:ext cx="3593122" cy="12557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 smtClean="0">
                  <a:solidFill>
                    <a:prstClr val="black"/>
                  </a:solidFill>
                </a:rPr>
                <a:t>Overtopping volume decreased as distance increases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1582" y="5326068"/>
              <a:ext cx="3593122" cy="4801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 smtClean="0">
                  <a:solidFill>
                    <a:prstClr val="black"/>
                  </a:solidFill>
                </a:rPr>
                <a:t>Wave Decay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30791" y="1092313"/>
              <a:ext cx="3593122" cy="8679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 smtClean="0">
                  <a:solidFill>
                    <a:prstClr val="black"/>
                  </a:solidFill>
                </a:rPr>
                <a:t>Comparison for </a:t>
              </a:r>
              <a:r>
                <a:rPr lang="el-GR" sz="2800" dirty="0" smtClean="0">
                  <a:solidFill>
                    <a:prstClr val="black"/>
                  </a:solidFill>
                </a:rPr>
                <a:t>Δ</a:t>
              </a:r>
              <a:r>
                <a:rPr lang="fr-FR" sz="2800" dirty="0" smtClean="0">
                  <a:solidFill>
                    <a:prstClr val="black"/>
                  </a:solidFill>
                </a:rPr>
                <a:t>r</a:t>
              </a:r>
              <a:r>
                <a:rPr lang="en-US" sz="2800" dirty="0" smtClean="0">
                  <a:solidFill>
                    <a:prstClr val="black"/>
                  </a:solidFill>
                </a:rPr>
                <a:t>=0.01m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</p:grpSp>
      <p:pic>
        <p:nvPicPr>
          <p:cNvPr id="6" name="Imag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73394"/>
            <a:ext cx="8399652" cy="587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325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Viscosity Effect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0791" y="5008776"/>
            <a:ext cx="3593122" cy="480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sz="2800" dirty="0">
              <a:solidFill>
                <a:prstClr val="black"/>
              </a:solidFill>
            </a:endParaRPr>
          </a:p>
        </p:txBody>
      </p:sp>
      <p:grpSp>
        <p:nvGrpSpPr>
          <p:cNvPr id="4" name="Groupe 3"/>
          <p:cNvGrpSpPr/>
          <p:nvPr/>
        </p:nvGrpSpPr>
        <p:grpSpPr>
          <a:xfrm>
            <a:off x="8406580" y="1083643"/>
            <a:ext cx="3623913" cy="5774357"/>
            <a:chOff x="0" y="1092313"/>
            <a:chExt cx="3623913" cy="5774357"/>
          </a:xfrm>
        </p:grpSpPr>
        <p:sp>
          <p:nvSpPr>
            <p:cNvPr id="10" name="Rectangle 9"/>
            <p:cNvSpPr/>
            <p:nvPr/>
          </p:nvSpPr>
          <p:spPr>
            <a:xfrm>
              <a:off x="0" y="2100264"/>
              <a:ext cx="3593122" cy="164352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 smtClean="0">
                  <a:solidFill>
                    <a:prstClr val="black"/>
                  </a:solidFill>
                </a:rPr>
                <a:t>Use of a viscous term (Morris, 1997) leads to decrease in overtopping volume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4018812"/>
              <a:ext cx="3593122" cy="8679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 smtClean="0">
                  <a:solidFill>
                    <a:prstClr val="black"/>
                  </a:solidFill>
                </a:rPr>
                <a:t>Expected result as wave dampened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5223143"/>
              <a:ext cx="3593122" cy="164352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 smtClean="0">
                  <a:solidFill>
                    <a:prstClr val="black"/>
                  </a:solidFill>
                </a:rPr>
                <a:t>Kernel size increase to  ̴1.9h which assists with numerical stability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0791" y="1092313"/>
              <a:ext cx="3593122" cy="8679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28600" lvl="0" indent="-2286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</a:pPr>
              <a:r>
                <a:rPr lang="en-GB" sz="2800" dirty="0" smtClean="0">
                  <a:solidFill>
                    <a:prstClr val="black"/>
                  </a:solidFill>
                </a:rPr>
                <a:t>Comparison for </a:t>
              </a:r>
              <a:r>
                <a:rPr lang="el-GR" sz="2800" dirty="0" smtClean="0">
                  <a:solidFill>
                    <a:prstClr val="black"/>
                  </a:solidFill>
                </a:rPr>
                <a:t>Δ</a:t>
              </a:r>
              <a:r>
                <a:rPr lang="fr-FR" sz="2800" dirty="0" smtClean="0">
                  <a:solidFill>
                    <a:prstClr val="black"/>
                  </a:solidFill>
                </a:rPr>
                <a:t>r</a:t>
              </a:r>
              <a:r>
                <a:rPr lang="en-US" sz="2800" dirty="0" smtClean="0">
                  <a:solidFill>
                    <a:prstClr val="black"/>
                  </a:solidFill>
                </a:rPr>
                <a:t>=0.01m</a:t>
              </a:r>
              <a:endParaRPr lang="en-GB" sz="2800" dirty="0">
                <a:solidFill>
                  <a:prstClr val="black"/>
                </a:solidFill>
              </a:endParaRPr>
            </a:p>
          </p:txBody>
        </p:sp>
      </p:grpSp>
      <p:pic>
        <p:nvPicPr>
          <p:cNvPr id="5" name="Imag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34065"/>
            <a:ext cx="8453833" cy="5916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757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36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Overtopping Volume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3401" y="824282"/>
            <a:ext cx="3724586" cy="12557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prstClr val="black"/>
                </a:solidFill>
              </a:rPr>
              <a:t>GPUSPH results shown for single resolution: </a:t>
            </a:r>
            <a:r>
              <a:rPr lang="el-GR" sz="2800" dirty="0" smtClean="0">
                <a:solidFill>
                  <a:prstClr val="black"/>
                </a:solidFill>
              </a:rPr>
              <a:t>Δ</a:t>
            </a:r>
            <a:r>
              <a:rPr lang="fr-FR" sz="2800" i="1" dirty="0" smtClean="0">
                <a:solidFill>
                  <a:prstClr val="black"/>
                </a:solidFill>
              </a:rPr>
              <a:t>p</a:t>
            </a:r>
            <a:r>
              <a:rPr lang="fr-FR" sz="2800" dirty="0" smtClean="0">
                <a:solidFill>
                  <a:prstClr val="black"/>
                </a:solidFill>
              </a:rPr>
              <a:t>=0.005</a:t>
            </a:r>
            <a:r>
              <a:rPr lang="en-GB" sz="2800" dirty="0" smtClean="0">
                <a:solidFill>
                  <a:prstClr val="black"/>
                </a:solidFill>
              </a:rPr>
              <a:t>m</a:t>
            </a:r>
            <a:endParaRPr lang="en-GB" sz="2800" dirty="0">
              <a:solidFill>
                <a:prstClr val="black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366" y="2546238"/>
            <a:ext cx="3310929" cy="12557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prstClr val="black"/>
                </a:solidFill>
              </a:rPr>
              <a:t>Compared to results of 2D SPH code </a:t>
            </a:r>
            <a:r>
              <a:rPr lang="en-GB" sz="2800" dirty="0" err="1" smtClean="0">
                <a:solidFill>
                  <a:prstClr val="black"/>
                </a:solidFill>
              </a:rPr>
              <a:t>Sphynx</a:t>
            </a:r>
            <a:endParaRPr lang="en-GB" sz="2800" dirty="0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0367" y="4268194"/>
            <a:ext cx="3310929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prstClr val="black"/>
                </a:solidFill>
              </a:rPr>
              <a:t>Experiment results displayed according to wave height measured after the slope</a:t>
            </a:r>
            <a:endParaRPr lang="en-GB" sz="2800" dirty="0">
              <a:solidFill>
                <a:prstClr val="black"/>
              </a:solidFill>
            </a:endParaRPr>
          </a:p>
        </p:txBody>
      </p:sp>
      <p:pic>
        <p:nvPicPr>
          <p:cNvPr id="3" name="Imag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7661" y="824282"/>
            <a:ext cx="8504271" cy="5959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472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Espace réservé du contenu 4"/>
          <p:cNvSpPr txBox="1">
            <a:spLocks/>
          </p:cNvSpPr>
          <p:nvPr/>
        </p:nvSpPr>
        <p:spPr>
          <a:xfrm>
            <a:off x="917556" y="1434722"/>
            <a:ext cx="10515600" cy="43363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SPH simulation results were compared to an experimental study of channel flow with regular waves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Good agreement with experimental results both for free surface position and overtopping results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Future work: Investigate </a:t>
            </a:r>
            <a:r>
              <a:rPr lang="en-GB" dirty="0" smtClean="0"/>
              <a:t>kernel renormalisation functions and </a:t>
            </a:r>
            <a:r>
              <a:rPr lang="en-GB" dirty="0" smtClean="0"/>
              <a:t>advances in the </a:t>
            </a:r>
            <a:r>
              <a:rPr lang="el-GR" dirty="0" smtClean="0"/>
              <a:t>δ-</a:t>
            </a:r>
            <a:r>
              <a:rPr lang="fr-FR" dirty="0" smtClean="0"/>
              <a:t>SPH </a:t>
            </a:r>
            <a:r>
              <a:rPr lang="fr-FR" dirty="0" smtClean="0"/>
              <a:t>and ALE formulation to </a:t>
            </a:r>
            <a:r>
              <a:rPr lang="fr-FR" dirty="0" err="1" smtClean="0"/>
              <a:t>ameliorate</a:t>
            </a:r>
            <a:r>
              <a:rPr lang="fr-FR" dirty="0" smtClean="0"/>
              <a:t> the </a:t>
            </a:r>
            <a:r>
              <a:rPr lang="fr-FR" dirty="0" err="1" smtClean="0"/>
              <a:t>wave</a:t>
            </a:r>
            <a:r>
              <a:rPr lang="fr-FR" dirty="0" smtClean="0"/>
              <a:t> </a:t>
            </a:r>
            <a:r>
              <a:rPr lang="fr-FR" dirty="0" err="1" smtClean="0"/>
              <a:t>decay</a:t>
            </a:r>
            <a:r>
              <a:rPr lang="fr-FR" dirty="0" smtClean="0"/>
              <a:t> issue</a:t>
            </a:r>
            <a:endParaRPr lang="en-GB" dirty="0" smtClean="0"/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Move to GPUSPH v5.0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 smtClean="0"/>
          </a:p>
        </p:txBody>
      </p:sp>
      <p:sp>
        <p:nvSpPr>
          <p:cNvPr id="5" name="Rectangle 4"/>
          <p:cNvSpPr/>
          <p:nvPr/>
        </p:nvSpPr>
        <p:spPr>
          <a:xfrm>
            <a:off x="0" y="6010275"/>
            <a:ext cx="12192000" cy="8477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7" name="Imag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10275"/>
            <a:ext cx="1514475" cy="867389"/>
          </a:xfrm>
          <a:prstGeom prst="rect">
            <a:avLst/>
          </a:prstGeom>
        </p:spPr>
      </p:pic>
      <p:pic>
        <p:nvPicPr>
          <p:cNvPr id="8" name="Imag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14475" cy="1343025"/>
          </a:xfrm>
          <a:prstGeom prst="rect">
            <a:avLst/>
          </a:prstGeom>
        </p:spPr>
      </p:pic>
      <p:pic>
        <p:nvPicPr>
          <p:cNvPr id="9" name="Image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2" t="2149" r="3345" b="2531"/>
          <a:stretch/>
        </p:blipFill>
        <p:spPr>
          <a:xfrm>
            <a:off x="10915875" y="28875"/>
            <a:ext cx="1270535" cy="1280161"/>
          </a:xfrm>
          <a:prstGeom prst="rect">
            <a:avLst/>
          </a:prstGeom>
          <a:ln>
            <a:noFill/>
          </a:ln>
        </p:spPr>
      </p:pic>
      <p:sp>
        <p:nvSpPr>
          <p:cNvPr id="10" name="ZoneTexte 9"/>
          <p:cNvSpPr txBox="1"/>
          <p:nvPr/>
        </p:nvSpPr>
        <p:spPr>
          <a:xfrm>
            <a:off x="7890553" y="6249471"/>
            <a:ext cx="3987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SPHERIC Workshop</a:t>
            </a:r>
            <a:r>
              <a:rPr lang="el-GR" dirty="0" smtClean="0">
                <a:solidFill>
                  <a:schemeClr val="bg1"/>
                </a:solidFill>
              </a:rPr>
              <a:t> 2019</a:t>
            </a:r>
            <a:r>
              <a:rPr lang="en-GB" dirty="0" smtClean="0">
                <a:solidFill>
                  <a:schemeClr val="bg1"/>
                </a:solidFill>
              </a:rPr>
              <a:t>, </a:t>
            </a:r>
            <a:r>
              <a:rPr lang="en-GB" dirty="0" smtClean="0">
                <a:solidFill>
                  <a:schemeClr val="bg1"/>
                </a:solidFill>
              </a:rPr>
              <a:t>Exeter, UK</a:t>
            </a:r>
            <a:endParaRPr lang="fr-FR" dirty="0">
              <a:solidFill>
                <a:schemeClr val="bg1"/>
              </a:solidFill>
            </a:endParaRPr>
          </a:p>
        </p:txBody>
      </p:sp>
      <p:sp>
        <p:nvSpPr>
          <p:cNvPr id="13" name="Titre 1"/>
          <p:cNvSpPr txBox="1">
            <a:spLocks/>
          </p:cNvSpPr>
          <p:nvPr/>
        </p:nvSpPr>
        <p:spPr>
          <a:xfrm>
            <a:off x="838200" y="351279"/>
            <a:ext cx="10515600" cy="69365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8143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Conexão: Curva 5">
            <a:extLst>
              <a:ext uri="{FF2B5EF4-FFF2-40B4-BE49-F238E27FC236}">
                <a16:creationId xmlns="" xmlns:a16="http://schemas.microsoft.com/office/drawing/2014/main" id="{04666EF1-90F5-485C-88F7-BD7E26383084}"/>
              </a:ext>
            </a:extLst>
          </p:cNvPr>
          <p:cNvCxnSpPr>
            <a:cxnSpLocks/>
          </p:cNvCxnSpPr>
          <p:nvPr/>
        </p:nvCxnSpPr>
        <p:spPr>
          <a:xfrm flipV="1">
            <a:off x="8911525" y="1713966"/>
            <a:ext cx="1504284" cy="1323702"/>
          </a:xfrm>
          <a:prstGeom prst="curvedConnector3">
            <a:avLst>
              <a:gd name="adj1" fmla="val 90090"/>
            </a:avLst>
          </a:prstGeom>
          <a:ln w="381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CaixaDeTexto 52">
            <a:extLst>
              <a:ext uri="{FF2B5EF4-FFF2-40B4-BE49-F238E27FC236}">
                <a16:creationId xmlns="" xmlns:a16="http://schemas.microsoft.com/office/drawing/2014/main" id="{9AF8AB95-F3EF-4335-B1B5-91793830A58F}"/>
              </a:ext>
            </a:extLst>
          </p:cNvPr>
          <p:cNvSpPr txBox="1"/>
          <p:nvPr/>
        </p:nvSpPr>
        <p:spPr>
          <a:xfrm>
            <a:off x="3914899" y="1005510"/>
            <a:ext cx="4300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June </a:t>
            </a:r>
            <a:r>
              <a:rPr lang="pt-PT" sz="2000" b="1" dirty="0">
                <a:latin typeface="Arial" panose="020B0604020202020204" pitchFamily="34" charset="0"/>
                <a:cs typeface="Arial" panose="020B0604020202020204" pitchFamily="34" charset="0"/>
              </a:rPr>
              <a:t>13th </a:t>
            </a:r>
            <a:r>
              <a:rPr lang="pt-PT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2019</a:t>
            </a:r>
            <a:endParaRPr lang="pt-PT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itle 1">
            <a:extLst>
              <a:ext uri="{FF2B5EF4-FFF2-40B4-BE49-F238E27FC236}">
                <a16:creationId xmlns="" xmlns:a16="http://schemas.microsoft.com/office/drawing/2014/main" id="{4384B8DA-AF6A-40B8-809D-FE02A42FC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7187" y="257727"/>
            <a:ext cx="6710766" cy="76658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rial Narrow" panose="020B0606020202030204" pitchFamily="34" charset="0"/>
              </a:rPr>
              <a:t>3D NUMERICAL MODEL</a:t>
            </a:r>
          </a:p>
        </p:txBody>
      </p:sp>
      <p:sp>
        <p:nvSpPr>
          <p:cNvPr id="45" name="Espace réservé du contenu 2">
            <a:extLst>
              <a:ext uri="{FF2B5EF4-FFF2-40B4-BE49-F238E27FC236}">
                <a16:creationId xmlns="" xmlns:a16="http://schemas.microsoft.com/office/drawing/2014/main" id="{9ED82E01-4B44-4CA2-8148-BFCCB2B8C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902" y="1558359"/>
            <a:ext cx="11455335" cy="3266017"/>
          </a:xfrm>
        </p:spPr>
        <p:txBody>
          <a:bodyPr>
            <a:noAutofit/>
          </a:bodyPr>
          <a:lstStyle/>
          <a:p>
            <a:r>
              <a:rPr lang="en-GB" sz="2200" dirty="0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possibility </a:t>
            </a:r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 create </a:t>
            </a:r>
            <a:r>
              <a:rPr lang="en-GB" sz="2200" dirty="0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simulation </a:t>
            </a:r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scenarios using the SALOME </a:t>
            </a:r>
            <a:r>
              <a:rPr lang="en-GB" sz="2200" dirty="0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open-source platform</a:t>
            </a:r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;</a:t>
            </a:r>
          </a:p>
          <a:p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Hu &amp; Adams formulation for </a:t>
            </a:r>
            <a:r>
              <a:rPr lang="en-GB" sz="2200" dirty="0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multi-fluid;</a:t>
            </a:r>
            <a:endParaRPr lang="en-GB" sz="2200" dirty="0">
              <a:solidFill>
                <a:srgbClr val="33333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additional models for the viscous contribution to </a:t>
            </a:r>
            <a:r>
              <a:rPr lang="en-GB" sz="2200" dirty="0" err="1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Navier</a:t>
            </a:r>
            <a:r>
              <a:rPr lang="en-GB" sz="2200" dirty="0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–Stokes (</a:t>
            </a:r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Monaghan, </a:t>
            </a:r>
            <a:r>
              <a:rPr lang="en-GB" sz="2200" dirty="0" err="1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Español</a:t>
            </a:r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&amp; </a:t>
            </a:r>
            <a:r>
              <a:rPr lang="en-GB" sz="2200" dirty="0" err="1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Revenga</a:t>
            </a:r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);</a:t>
            </a:r>
          </a:p>
          <a:p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more sophisticated </a:t>
            </a:r>
            <a:r>
              <a:rPr lang="en-GB" sz="2200" dirty="0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viscous </a:t>
            </a:r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model options, including </a:t>
            </a:r>
            <a:r>
              <a:rPr lang="en-GB" sz="2200" dirty="0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turbulence, </a:t>
            </a:r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averaging operator and fluid rheology;</a:t>
            </a:r>
          </a:p>
          <a:p>
            <a:r>
              <a:rPr lang="en-GB" sz="2200" dirty="0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non-Newtonian rheology models </a:t>
            </a:r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including </a:t>
            </a:r>
            <a:r>
              <a:rPr lang="en-GB" sz="2200" dirty="0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Bingham, </a:t>
            </a:r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granular </a:t>
            </a:r>
            <a:r>
              <a:rPr lang="en-GB" sz="2200" dirty="0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material, Herschel–</a:t>
            </a:r>
            <a:r>
              <a:rPr lang="en-GB" sz="2200" dirty="0" err="1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Bulkley</a:t>
            </a:r>
            <a:r>
              <a:rPr lang="en-GB" sz="2200" dirty="0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GB" sz="2200" dirty="0" err="1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DeKee</a:t>
            </a:r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&amp; </a:t>
            </a:r>
            <a:r>
              <a:rPr lang="en-GB" sz="2200" dirty="0" err="1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Turcotte</a:t>
            </a:r>
            <a:r>
              <a:rPr lang="en-GB" sz="2200" dirty="0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;</a:t>
            </a:r>
            <a:endParaRPr lang="en-GB" sz="2200" dirty="0">
              <a:solidFill>
                <a:srgbClr val="33333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GB" sz="2200" dirty="0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an-machine interface;</a:t>
            </a:r>
            <a:endParaRPr lang="en-GB" sz="2200" dirty="0">
              <a:solidFill>
                <a:srgbClr val="33333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experimental support for </a:t>
            </a:r>
            <a:r>
              <a:rPr lang="en-GB" sz="2200" dirty="0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initial </a:t>
            </a:r>
            <a:r>
              <a:rPr lang="en-GB" sz="22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repacking </a:t>
            </a:r>
            <a:r>
              <a:rPr lang="en-GB" sz="2200" dirty="0" smtClean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phase.</a:t>
            </a:r>
            <a:endParaRPr lang="en-GB" sz="2200" dirty="0">
              <a:solidFill>
                <a:srgbClr val="33333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200" dirty="0">
              <a:solidFill>
                <a:srgbClr val="33333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="" xmlns:a16="http://schemas.microsoft.com/office/drawing/2014/main" id="{1C19C2E8-8C58-4A90-A933-BD7F0FE9C288}"/>
              </a:ext>
            </a:extLst>
          </p:cNvPr>
          <p:cNvSpPr txBox="1"/>
          <p:nvPr/>
        </p:nvSpPr>
        <p:spPr>
          <a:xfrm>
            <a:off x="815800" y="5187769"/>
            <a:ext cx="101848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GPUSPH Discourse group is now </a:t>
            </a:r>
            <a:r>
              <a:rPr lang="pt-PT" sz="2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</a:p>
          <a:p>
            <a:pPr algn="ctr"/>
            <a:r>
              <a:rPr lang="pt-PT" sz="22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visit </a:t>
            </a:r>
            <a:r>
              <a:rPr lang="pt-PT" sz="2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www.gpusph.org</a:t>
            </a:r>
            <a:r>
              <a:rPr lang="pt-PT" sz="2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pt-PT" sz="2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www.gpusph.discourse.group</a:t>
            </a:r>
            <a:r>
              <a:rPr lang="pt-PT" sz="2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="" xmlns:a16="http://schemas.microsoft.com/office/drawing/2014/main" id="{5D26DB06-C4BE-4161-9A97-DD134028B8C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9710" y="232889"/>
            <a:ext cx="6050827" cy="712754"/>
          </a:xfrm>
          <a:prstGeom prst="rect">
            <a:avLst/>
          </a:prstGeom>
        </p:spPr>
      </p:pic>
      <p:sp>
        <p:nvSpPr>
          <p:cNvPr id="37" name="Rectangle 36"/>
          <p:cNvSpPr/>
          <p:nvPr/>
        </p:nvSpPr>
        <p:spPr>
          <a:xfrm>
            <a:off x="0" y="6010275"/>
            <a:ext cx="12192000" cy="8477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8" name="Image 3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10275"/>
            <a:ext cx="1514475" cy="867389"/>
          </a:xfrm>
          <a:prstGeom prst="rect">
            <a:avLst/>
          </a:prstGeom>
        </p:spPr>
      </p:pic>
      <p:sp>
        <p:nvSpPr>
          <p:cNvPr id="39" name="ZoneTexte 38"/>
          <p:cNvSpPr txBox="1"/>
          <p:nvPr/>
        </p:nvSpPr>
        <p:spPr>
          <a:xfrm>
            <a:off x="7890553" y="6249471"/>
            <a:ext cx="3987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>
                <a:solidFill>
                  <a:schemeClr val="bg1"/>
                </a:solidFill>
              </a:rPr>
              <a:t>SPHERIC Workshop</a:t>
            </a:r>
            <a:r>
              <a:rPr lang="el-GR" smtClean="0">
                <a:solidFill>
                  <a:schemeClr val="bg1"/>
                </a:solidFill>
              </a:rPr>
              <a:t> </a:t>
            </a:r>
            <a:r>
              <a:rPr lang="el-GR" dirty="0" smtClean="0">
                <a:solidFill>
                  <a:schemeClr val="bg1"/>
                </a:solidFill>
              </a:rPr>
              <a:t>2019</a:t>
            </a:r>
            <a:r>
              <a:rPr lang="en-GB" dirty="0" smtClean="0">
                <a:solidFill>
                  <a:schemeClr val="bg1"/>
                </a:solidFill>
              </a:rPr>
              <a:t>, </a:t>
            </a:r>
            <a:r>
              <a:rPr lang="en-GB" dirty="0" smtClean="0">
                <a:solidFill>
                  <a:schemeClr val="bg1"/>
                </a:solidFill>
              </a:rPr>
              <a:t>Exeter, UK</a:t>
            </a:r>
            <a:endParaRPr lang="fr-FR" dirty="0">
              <a:solidFill>
                <a:schemeClr val="bg1"/>
              </a:solidFill>
            </a:endParaRPr>
          </a:p>
        </p:txBody>
      </p:sp>
      <p:pic>
        <p:nvPicPr>
          <p:cNvPr id="40" name="Image 3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14475" cy="1343025"/>
          </a:xfrm>
          <a:prstGeom prst="rect">
            <a:avLst/>
          </a:prstGeom>
        </p:spPr>
      </p:pic>
      <p:pic>
        <p:nvPicPr>
          <p:cNvPr id="41" name="Image 40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2" t="2149" r="3345" b="2531"/>
          <a:stretch/>
        </p:blipFill>
        <p:spPr>
          <a:xfrm>
            <a:off x="10915875" y="28875"/>
            <a:ext cx="1270535" cy="1280161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4289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ZoneTexte 3"/>
              <p:cNvSpPr txBox="1"/>
              <p:nvPr/>
            </p:nvSpPr>
            <p:spPr>
              <a:xfrm>
                <a:off x="7266039" y="2210610"/>
                <a:ext cx="3013425" cy="87273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FR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𝑝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𝑐</m:t>
                              </m:r>
                            </m:e>
                            <m:sub>
                              <m:r>
                                <a:rPr lang="en-US" sz="24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24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l-GR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𝜌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>
                            <a:rPr lang="el-GR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𝛾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US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en-US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2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l-GR" sz="240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𝜌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l-GR" sz="240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  <m:t>𝜌</m:t>
                                          </m:r>
                                        </m:e>
                                        <m:sub>
                                          <m:r>
                                            <a:rPr lang="el-GR" sz="240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  <m:t>0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l-GR" sz="24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𝛾</m:t>
                              </m:r>
                            </m:sup>
                          </m:sSup>
                          <m:r>
                            <a:rPr lang="el-GR" sz="2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r>
                            <a:rPr lang="el-GR" sz="2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  <m:r>
                            <m:rPr>
                              <m:nor/>
                            </m:rPr>
                            <a:rPr lang="fr-FR" sz="2400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</m:e>
                      </m:d>
                    </m:oMath>
                  </m:oMathPara>
                </a14:m>
                <a:endParaRPr lang="fr-FR" sz="2400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4" name="ZoneText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66039" y="2210610"/>
                <a:ext cx="3013425" cy="872739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oneTexte 4"/>
              <p:cNvSpPr txBox="1"/>
              <p:nvPr/>
            </p:nvSpPr>
            <p:spPr>
              <a:xfrm>
                <a:off x="7097583" y="4691595"/>
                <a:ext cx="2500620" cy="3855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fr-FR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𝑏</m:t>
                          </m:r>
                        </m:sub>
                      </m:sSub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𝑚𝑎𝑥</m:t>
                      </m:r>
                      <m:d>
                        <m:d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sub>
                          </m:s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sSub>
                            <m:sSub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fr-FR" sz="2400" dirty="0"/>
              </a:p>
            </p:txBody>
          </p:sp>
        </mc:Choice>
        <mc:Fallback xmlns="">
          <p:sp>
            <p:nvSpPr>
              <p:cNvPr id="5" name="ZoneText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7583" y="4691595"/>
                <a:ext cx="2500620" cy="385555"/>
              </a:xfrm>
              <a:prstGeom prst="rect">
                <a:avLst/>
              </a:prstGeom>
              <a:blipFill>
                <a:blip r:embed="rId3"/>
                <a:stretch>
                  <a:fillRect l="-973" b="-12698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oneTexte 5"/>
              <p:cNvSpPr txBox="1"/>
              <p:nvPr/>
            </p:nvSpPr>
            <p:spPr>
              <a:xfrm>
                <a:off x="7127728" y="5514182"/>
                <a:ext cx="2745897" cy="1091196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fr-FR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sub>
                      </m:sSub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ad>
                        <m:radPr>
                          <m:degHide m:val="on"/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l-GR" sz="2400" i="1">
                                              <a:latin typeface="Cambria Math" panose="02040503050406030204" pitchFamily="18" charset="0"/>
                                            </a:rPr>
                                            <m:t>𝜌</m:t>
                                          </m:r>
                                        </m:e>
                                        <m:sub>
                                          <m:r>
                                            <a:rPr lang="fr-FR" sz="2400" b="0" i="1" smtClean="0">
                                              <a:latin typeface="Cambria Math" panose="02040503050406030204" pitchFamily="18" charset="0"/>
                                            </a:rPr>
                                            <m:t>𝑎</m:t>
                                          </m:r>
                                        </m:sub>
                                      </m:sSub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l-GR" sz="2400" i="1">
                                              <a:latin typeface="Cambria Math" panose="02040503050406030204" pitchFamily="18" charset="0"/>
                                            </a:rPr>
                                            <m:t>𝜌</m:t>
                                          </m:r>
                                        </m:e>
                                        <m:sub>
                                          <m:r>
                                            <a:rPr lang="el-GR" sz="2400" i="1">
                                              <a:latin typeface="Cambria Math" panose="02040503050406030204" pitchFamily="18" charset="0"/>
                                            </a:rPr>
                                            <m:t>0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l-GR" sz="2400" b="0" i="1" smtClean="0">
                                  <a:latin typeface="Cambria Math" panose="02040503050406030204" pitchFamily="18" charset="0"/>
                                </a:rPr>
                                <m:t>𝛾</m:t>
                              </m:r>
                              <m:r>
                                <a:rPr lang="el-GR" sz="2400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l-GR" sz="24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fr-FR" sz="2400" dirty="0"/>
              </a:p>
            </p:txBody>
          </p:sp>
        </mc:Choice>
        <mc:Fallback xmlns="">
          <p:sp>
            <p:nvSpPr>
              <p:cNvPr id="6" name="ZoneText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7728" y="5514182"/>
                <a:ext cx="2745897" cy="109119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oneTexte 6"/>
              <p:cNvSpPr txBox="1"/>
              <p:nvPr/>
            </p:nvSpPr>
            <p:spPr>
              <a:xfrm>
                <a:off x="1156454" y="2837175"/>
                <a:ext cx="4471993" cy="94615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𝑘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l-GR" sz="2400" b="0" i="0" smtClean="0">
                              <a:latin typeface="Cambria Math" panose="02040503050406030204" pitchFamily="18" charset="0"/>
                            </a:rPr>
                            <m:t>Ω</m:t>
                          </m:r>
                        </m:num>
                        <m:den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  <m:sSup>
                        <m:sSup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fr-FR" sz="24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fr-FR" sz="2400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  <m:t>4</m:t>
                                  </m:r>
                                  <m:d>
                                    <m:d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  <m:t>15</m:t>
                                      </m:r>
                                      <m: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  <m:t>𝑃</m:t>
                                          </m:r>
                                        </m:e>
                                        <m:sub>
                                          <m: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  <m:t>𝐴</m:t>
                                          </m:r>
                                        </m:sub>
                                      </m:sSub>
                                      <m:sSup>
                                        <m:sSup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  <m:t>𝑒</m:t>
                                          </m:r>
                                        </m:e>
                                        <m:sup>
                                          <m: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  <m:t>−</m:t>
                                          </m:r>
                                          <m: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  <m:r>
                                            <m:rPr>
                                              <m:sty m:val="p"/>
                                            </m:rPr>
                                            <a:rPr lang="el-GR" sz="2400">
                                              <a:latin typeface="Cambria Math" panose="02040503050406030204" pitchFamily="18" charset="0"/>
                                            </a:rPr>
                                            <m:t>Ω</m:t>
                                          </m:r>
                                        </m:sup>
                                      </m:sSup>
                                    </m:e>
                                  </m:d>
                                </m:num>
                                <m:den>
                                  <m:r>
                                    <a:rPr lang="el-GR" sz="2400" i="1">
                                      <a:latin typeface="Cambria Math" panose="02040503050406030204" pitchFamily="18" charset="0"/>
                                    </a:rPr>
                                    <m:t>15</m:t>
                                  </m:r>
                                  <m:sSub>
                                    <m:sSubPr>
                                      <m:ctrlPr>
                                        <a:rPr lang="el-GR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  <m:t>𝑃</m:t>
                                      </m:r>
                                    </m:e>
                                    <m:sub>
                                      <m: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  <m:t>𝐵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/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fr-FR" sz="2400" dirty="0"/>
              </a:p>
            </p:txBody>
          </p:sp>
        </mc:Choice>
        <mc:Fallback xmlns="">
          <p:sp>
            <p:nvSpPr>
              <p:cNvPr id="7" name="ZoneText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6454" y="2837175"/>
                <a:ext cx="4471993" cy="94615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Groupe 7"/>
          <p:cNvGrpSpPr/>
          <p:nvPr/>
        </p:nvGrpSpPr>
        <p:grpSpPr>
          <a:xfrm>
            <a:off x="1010120" y="4884372"/>
            <a:ext cx="5945689" cy="860529"/>
            <a:chOff x="5532372" y="5136817"/>
            <a:chExt cx="5945689" cy="860529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ZoneTexte 8"/>
                <p:cNvSpPr txBox="1"/>
                <p:nvPr/>
              </p:nvSpPr>
              <p:spPr>
                <a:xfrm>
                  <a:off x="5560735" y="5136817"/>
                  <a:ext cx="5917326" cy="373500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𝐴</m:t>
                            </m:r>
                          </m:sub>
                        </m:sSub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15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30</m:t>
                        </m:r>
                        <m:r>
                          <m:rPr>
                            <m:sty m:val="p"/>
                          </m:rPr>
                          <a:rPr lang="el-GR" sz="2400" b="0" i="0" smtClean="0">
                            <a:latin typeface="Cambria Math" panose="02040503050406030204" pitchFamily="18" charset="0"/>
                          </a:rPr>
                          <m:t>Ω</m:t>
                        </m:r>
                        <m:r>
                          <a:rPr lang="el-GR" sz="2400" b="0" i="0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l-GR" sz="2400" b="0" i="0" smtClean="0">
                            <a:latin typeface="Cambria Math" panose="02040503050406030204" pitchFamily="18" charset="0"/>
                          </a:rPr>
                          <m:t>30</m:t>
                        </m:r>
                        <m:sSup>
                          <m:sSupPr>
                            <m:ctrlPr>
                              <a:rPr lang="el-GR" sz="2400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el-GR" sz="2400" b="0" i="0" smtClean="0">
                                <a:latin typeface="Cambria Math" panose="02040503050406030204" pitchFamily="18" charset="0"/>
                              </a:rPr>
                              <m:t>Ω</m:t>
                            </m:r>
                          </m:e>
                          <m:sup>
                            <m:r>
                              <a:rPr lang="el-GR" sz="24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l-GR" sz="24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l-GR" sz="2400" b="0" i="1" smtClean="0">
                            <a:latin typeface="Cambria Math" panose="02040503050406030204" pitchFamily="18" charset="0"/>
                          </a:rPr>
                          <m:t>5</m:t>
                        </m:r>
                        <m:sSup>
                          <m:sSupPr>
                            <m:ctrlPr>
                              <a:rPr lang="el-GR" sz="2400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el-GR" sz="2400" b="0" i="0" smtClean="0">
                                <a:latin typeface="Cambria Math" panose="02040503050406030204" pitchFamily="18" charset="0"/>
                              </a:rPr>
                              <m:t>Ω</m:t>
                            </m:r>
                          </m:e>
                          <m:sup>
                            <m:r>
                              <a:rPr lang="el-GR" sz="2400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  <m:r>
                          <a:rPr lang="el-GR" sz="24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l-GR" sz="2400" b="0" i="1" smtClean="0">
                            <a:latin typeface="Cambria Math" panose="02040503050406030204" pitchFamily="18" charset="0"/>
                          </a:rPr>
                          <m:t>10</m:t>
                        </m:r>
                        <m:sSup>
                          <m:sSupPr>
                            <m:ctrlPr>
                              <a:rPr lang="el-GR" sz="2400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el-GR" sz="2400" b="0" i="0" smtClean="0">
                                <a:latin typeface="Cambria Math" panose="02040503050406030204" pitchFamily="18" charset="0"/>
                              </a:rPr>
                              <m:t>Ω</m:t>
                            </m:r>
                          </m:e>
                          <m:sup>
                            <m:r>
                              <a:rPr lang="el-GR" sz="2400" b="0" i="1" smtClean="0">
                                <a:latin typeface="Cambria Math" panose="02040503050406030204" pitchFamily="18" charset="0"/>
                              </a:rPr>
                              <m:t>4</m:t>
                            </m:r>
                          </m:sup>
                        </m:sSup>
                        <m:r>
                          <a:rPr lang="el-GR" sz="24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l-GR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sSup>
                          <m:sSupPr>
                            <m:ctrlPr>
                              <a:rPr lang="el-GR" sz="2400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el-GR" sz="2400" b="0" i="0" smtClean="0">
                                <a:latin typeface="Cambria Math" panose="02040503050406030204" pitchFamily="18" charset="0"/>
                              </a:rPr>
                              <m:t>Ω</m:t>
                            </m:r>
                          </m:e>
                          <m:sup>
                            <m:r>
                              <a:rPr lang="el-GR" sz="2400" b="0" i="1" smtClean="0">
                                <a:latin typeface="Cambria Math" panose="02040503050406030204" pitchFamily="18" charset="0"/>
                              </a:rPr>
                              <m:t>5</m:t>
                            </m:r>
                          </m:sup>
                        </m:sSup>
                      </m:oMath>
                    </m:oMathPara>
                  </a14:m>
                  <a:endParaRPr lang="fr-FR" sz="2400" dirty="0"/>
                </a:p>
              </p:txBody>
            </p:sp>
          </mc:Choice>
          <mc:Fallback xmlns="">
            <p:sp>
              <p:nvSpPr>
                <p:cNvPr id="8" name="ZoneTexte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560735" y="5136817"/>
                  <a:ext cx="5917326" cy="373500"/>
                </a:xfrm>
                <a:prstGeom prst="rect">
                  <a:avLst/>
                </a:prstGeom>
                <a:blipFill>
                  <a:blip r:embed="rId6"/>
                  <a:stretch>
                    <a:fillRect l="-721" t="-1639" r="-103" b="-14754"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ZoneTexte 9"/>
                <p:cNvSpPr txBox="1"/>
                <p:nvPr/>
              </p:nvSpPr>
              <p:spPr>
                <a:xfrm>
                  <a:off x="5532372" y="5580501"/>
                  <a:ext cx="5524333" cy="416845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fr-FR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US" sz="2400" b="0" i="1" smtClean="0">
                                <a:latin typeface="Cambria Math" panose="02040503050406030204" pitchFamily="18" charset="0"/>
                              </a:rPr>
                              <m:t>𝐵</m:t>
                            </m:r>
                          </m:sub>
                        </m:sSub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el-GR" sz="2400" b="0" i="0" smtClean="0">
                            <a:latin typeface="Cambria Math" panose="02040503050406030204" pitchFamily="18" charset="0"/>
                          </a:rPr>
                          <m:t>Ω</m:t>
                        </m:r>
                        <m:r>
                          <a:rPr lang="el-GR" sz="2400" b="0" i="0" smtClean="0">
                            <a:latin typeface="Cambria Math" panose="02040503050406030204" pitchFamily="18" charset="0"/>
                          </a:rPr>
                          <m:t>+</m:t>
                        </m:r>
                        <m:func>
                          <m:funcPr>
                            <m:ctrlPr>
                              <a:rPr lang="fr-FR" sz="2400" b="0" i="1" smtClean="0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fr-FR" sz="2400" b="0" i="0" smtClean="0">
                                <a:latin typeface="Cambria Math" panose="02040503050406030204" pitchFamily="18" charset="0"/>
                              </a:rPr>
                              <m:t>sinh</m:t>
                            </m:r>
                          </m:fName>
                          <m:e>
                            <m:r>
                              <a:rPr lang="en-US" sz="2400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m:rPr>
                                <m:sty m:val="p"/>
                              </m:rPr>
                              <a:rPr lang="el-GR" sz="2400">
                                <a:latin typeface="Cambria Math" panose="02040503050406030204" pitchFamily="18" charset="0"/>
                              </a:rPr>
                              <m:t>Ω</m:t>
                            </m:r>
                          </m:e>
                        </m:func>
                        <m:r>
                          <a:rPr lang="el-GR" sz="2400" b="0" i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l-GR" sz="2400" b="0" i="0" smtClean="0">
                            <a:latin typeface="Cambria Math" panose="02040503050406030204" pitchFamily="18" charset="0"/>
                          </a:rPr>
                          <m:t>4</m:t>
                        </m:r>
                        <m:d>
                          <m:dPr>
                            <m:ctrlPr>
                              <a:rPr lang="el-GR" sz="24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l-GR" sz="24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l-GR" sz="2400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d>
                              <m:dPr>
                                <m:ctrlPr>
                                  <a:rPr lang="el-GR" sz="24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m:rPr>
                                    <m:sty m:val="p"/>
                                  </m:rPr>
                                  <a:rPr lang="el-GR" sz="2400" b="0" i="0" smtClean="0">
                                    <a:latin typeface="Cambria Math" panose="02040503050406030204" pitchFamily="18" charset="0"/>
                                  </a:rPr>
                                  <m:t>Ω</m:t>
                                </m:r>
                                <m:r>
                                  <a:rPr lang="el-GR" sz="2400" b="0" i="0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a:rPr lang="el-GR" sz="2400" b="0" i="0" smtClean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e>
                            </m:d>
                            <m:sSup>
                              <m:sSupPr>
                                <m:ctrlPr>
                                  <a:rPr lang="fr-FR" sz="24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fr-FR" sz="2400" b="0" i="1" smtClean="0">
                                    <a:latin typeface="Cambria Math" panose="02040503050406030204" pitchFamily="18" charset="0"/>
                                  </a:rPr>
                                  <m:t>𝑒</m:t>
                                </m:r>
                              </m:e>
                              <m:sup>
                                <m:r>
                                  <a:rPr lang="fr-FR" sz="2400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l-GR" sz="2400" b="0" i="1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m:rPr>
                                    <m:sty m:val="p"/>
                                  </m:rPr>
                                  <a:rPr lang="el-GR" sz="2400" b="0" i="0" smtClean="0">
                                    <a:latin typeface="Cambria Math" panose="02040503050406030204" pitchFamily="18" charset="0"/>
                                  </a:rPr>
                                  <m:t>Ω</m:t>
                                </m:r>
                              </m:sup>
                            </m:sSup>
                          </m:e>
                        </m:d>
                      </m:oMath>
                    </m:oMathPara>
                  </a14:m>
                  <a:endParaRPr lang="fr-FR" sz="2400" dirty="0"/>
                </a:p>
              </p:txBody>
            </p:sp>
          </mc:Choice>
          <mc:Fallback xmlns="">
            <p:sp>
              <p:nvSpPr>
                <p:cNvPr id="14" name="ZoneTexte 1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532372" y="5580501"/>
                  <a:ext cx="5524333" cy="416845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oneTexte 10"/>
              <p:cNvSpPr txBox="1"/>
              <p:nvPr/>
            </p:nvSpPr>
            <p:spPr>
              <a:xfrm>
                <a:off x="2699856" y="5846714"/>
                <a:ext cx="1283108" cy="80592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sz="2400" b="0" i="0" smtClean="0">
                          <a:latin typeface="Cambria Math" panose="02040503050406030204" pitchFamily="18" charset="0"/>
                        </a:rPr>
                        <m:t>Ω</m:t>
                      </m:r>
                      <m:r>
                        <a:rPr lang="el-GR" sz="2400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l-GR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sSup>
                            <m:sSup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l-GR" sz="2400" b="0" i="1" smtClean="0">
                                  <a:latin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p>
                              <m:r>
                                <a:rPr lang="el-GR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den>
                      </m:f>
                    </m:oMath>
                  </m:oMathPara>
                </a14:m>
                <a:endParaRPr lang="fr-FR" sz="2400" dirty="0"/>
              </a:p>
            </p:txBody>
          </p:sp>
        </mc:Choice>
        <mc:Fallback xmlns="">
          <p:sp>
            <p:nvSpPr>
              <p:cNvPr id="11" name="ZoneText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856" y="5846714"/>
                <a:ext cx="1283108" cy="805926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oneTexte 11"/>
              <p:cNvSpPr txBox="1"/>
              <p:nvPr/>
            </p:nvSpPr>
            <p:spPr>
              <a:xfrm>
                <a:off x="2207478" y="4090722"/>
                <a:ext cx="2369944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fr-FR" sz="24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l-GR" sz="2400" b="0" i="1" smtClean="0">
                              <a:latin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el-GR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l-GR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𝑔𝑘</m:t>
                      </m:r>
                      <m:func>
                        <m:func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tanh</m:t>
                          </m:r>
                        </m:fName>
                        <m:e>
                          <m:r>
                            <a:rPr lang="en-US" sz="2400" i="1">
                              <a:latin typeface="Cambria Math" panose="02040503050406030204" pitchFamily="18" charset="0"/>
                            </a:rPr>
                            <m:t>𝑘𝐻</m:t>
                          </m:r>
                          <m:r>
                            <m:rPr>
                              <m:nor/>
                            </m:rPr>
                            <a:rPr lang="fr-FR" sz="2400" dirty="0"/>
                            <m:t> </m:t>
                          </m:r>
                        </m:e>
                      </m:func>
                    </m:oMath>
                  </m:oMathPara>
                </a14:m>
                <a:endParaRPr lang="fr-FR" sz="2400" dirty="0"/>
              </a:p>
            </p:txBody>
          </p:sp>
        </mc:Choice>
        <mc:Fallback xmlns="">
          <p:sp>
            <p:nvSpPr>
              <p:cNvPr id="12" name="ZoneText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7478" y="4090722"/>
                <a:ext cx="2369944" cy="369332"/>
              </a:xfrm>
              <a:prstGeom prst="rect">
                <a:avLst/>
              </a:prstGeom>
              <a:blipFill>
                <a:blip r:embed="rId9"/>
                <a:stretch>
                  <a:fillRect l="-1285" b="-34426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Rectangle 12"/>
              <p:cNvSpPr/>
              <p:nvPr/>
            </p:nvSpPr>
            <p:spPr>
              <a:xfrm>
                <a:off x="1926974" y="1979777"/>
                <a:ext cx="1845312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l-GR" sz="2400" i="1" smtClean="0">
                          <a:latin typeface="Cambria Math" panose="02040503050406030204" pitchFamily="18" charset="0"/>
                        </a:rPr>
                        <m:t>𝜂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l-GR" sz="2400" b="0" i="0" smtClean="0">
                          <a:latin typeface="Cambria Math" panose="02040503050406030204" pitchFamily="18" charset="0"/>
                        </a:rPr>
                        <m:t>α</m:t>
                      </m:r>
                      <m:func>
                        <m:funcPr>
                          <m:ctrlPr>
                            <a:rPr lang="fr-FR" sz="24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fr-FR" sz="2400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l-GR" sz="2400" b="0" i="1" smtClean="0">
                              <a:latin typeface="Cambria Math" panose="02040503050406030204" pitchFamily="18" charset="0"/>
                            </a:rPr>
                            <m:t>𝜔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func>
                    </m:oMath>
                  </m:oMathPara>
                </a14:m>
                <a:endParaRPr lang="fr-FR" sz="2400" dirty="0"/>
              </a:p>
            </p:txBody>
          </p:sp>
        </mc:Choice>
        <mc:Fallback xmlns="">
          <p:sp>
            <p:nvSpPr>
              <p:cNvPr id="13" name="Rectangle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6974" y="1979777"/>
                <a:ext cx="1845312" cy="461665"/>
              </a:xfrm>
              <a:prstGeom prst="rect">
                <a:avLst/>
              </a:prstGeom>
              <a:blipFill>
                <a:blip r:embed="rId10"/>
                <a:stretch>
                  <a:fillRect b="-10667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Rectangle 13"/>
              <p:cNvSpPr/>
              <p:nvPr/>
            </p:nvSpPr>
            <p:spPr>
              <a:xfrm>
                <a:off x="1644538" y="1305953"/>
                <a:ext cx="260000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l-GR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sz="2400" i="1">
                              <a:latin typeface="Cambria Math" panose="02040503050406030204" pitchFamily="18" charset="0"/>
                            </a:rPr>
                            <m:t>𝜂</m:t>
                          </m:r>
                        </m:e>
                        <m: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𝑅</m:t>
                          </m:r>
                        </m:sub>
                      </m:sSub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sz="2400" i="1">
                              <a:latin typeface="Cambria Math" panose="02040503050406030204" pitchFamily="18" charset="0"/>
                            </a:rPr>
                            <m:t>𝜂</m:t>
                          </m:r>
                        </m:e>
                        <m:sub>
                          <m:r>
                            <a:rPr lang="en-US" sz="2400" i="1">
                              <a:latin typeface="Cambria Math" panose="02040503050406030204" pitchFamily="18" charset="0"/>
                            </a:rPr>
                            <m:t>𝑖𝑛𝑐</m:t>
                          </m:r>
                        </m:sub>
                      </m:sSub>
                      <m:r>
                        <a:rPr lang="en-US" sz="2400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l-GR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sz="2400" i="1">
                              <a:latin typeface="Cambria Math" panose="02040503050406030204" pitchFamily="18" charset="0"/>
                            </a:rPr>
                            <m:t>𝜂</m:t>
                          </m:r>
                        </m:e>
                        <m:sub>
                          <m:r>
                            <a:rPr lang="en-US" sz="2400" i="1">
                              <a:latin typeface="Cambria Math" panose="02040503050406030204" pitchFamily="18" charset="0"/>
                            </a:rPr>
                            <m:t>𝑐𝑢𝑟𝑟</m:t>
                          </m:r>
                        </m:sub>
                      </m:sSub>
                    </m:oMath>
                  </m:oMathPara>
                </a14:m>
                <a:endParaRPr lang="fr-FR" sz="2400" dirty="0"/>
              </a:p>
            </p:txBody>
          </p:sp>
        </mc:Choice>
        <mc:Fallback xmlns="">
          <p:sp>
            <p:nvSpPr>
              <p:cNvPr id="14" name="Rectangle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44538" y="1305953"/>
                <a:ext cx="2600007" cy="461665"/>
              </a:xfrm>
              <a:prstGeom prst="rect">
                <a:avLst/>
              </a:prstGeom>
              <a:blipFill>
                <a:blip r:embed="rId11"/>
                <a:stretch>
                  <a:fillRect b="-10526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oneTexte 14"/>
              <p:cNvSpPr txBox="1"/>
              <p:nvPr/>
            </p:nvSpPr>
            <p:spPr>
              <a:xfrm>
                <a:off x="757999" y="218746"/>
                <a:ext cx="6028573" cy="701410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l-GR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sSub>
                            <m:sSubPr>
                              <m:ctrlPr>
                                <a:rPr lang="el-GR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𝑢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fr-FR" sz="2400" b="0" i="1" smtClean="0">
                              <a:latin typeface="Cambria Math" panose="02040503050406030204" pitchFamily="18" charset="0"/>
                            </a:rPr>
                            <m:t>𝑢</m:t>
                          </m:r>
                        </m:e>
                        <m: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𝑢</m:t>
                          </m:r>
                        </m:e>
                        <m: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𝑅</m:t>
                          </m:r>
                        </m:sub>
                      </m:sSub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l-GR" sz="2400" b="0" i="1" smtClean="0">
                                  <a:latin typeface="Cambria Math" panose="02040503050406030204" pitchFamily="18" charset="0"/>
                                </a:rPr>
                                <m:t>𝜂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𝑖𝑛𝑐</m:t>
                              </m:r>
                            </m:sub>
                          </m:sSub>
                          <m:r>
                            <a:rPr lang="el-GR" sz="24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l-GR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l-GR" sz="2400" i="1">
                                  <a:latin typeface="Cambria Math" panose="02040503050406030204" pitchFamily="18" charset="0"/>
                                </a:rPr>
                                <m:t>𝜂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sub>
                          </m:sSub>
                        </m:e>
                      </m:d>
                      <m:r>
                        <a:rPr lang="el-GR" sz="2400" b="0" i="1" smtClean="0">
                          <a:latin typeface="Cambria Math" panose="02040503050406030204" pitchFamily="18" charset="0"/>
                        </a:rPr>
                        <m:t>𝜔</m:t>
                      </m:r>
                      <m:f>
                        <m:f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𝑘𝐻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func>
                            <m:func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US" sz="2400" b="0" i="0" smtClean="0">
                                  <a:latin typeface="Cambria Math" panose="02040503050406030204" pitchFamily="18" charset="0"/>
                                </a:rPr>
                                <m:t>sinh</m:t>
                              </m:r>
                            </m:fName>
                            <m:e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𝑘𝐻</m:t>
                              </m:r>
                            </m:e>
                          </m:func>
                        </m:num>
                        <m:den>
                          <m:r>
                            <a:rPr lang="el-GR" sz="2400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  <m:sSup>
                            <m:sSup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US" sz="2400" b="0" i="0" smtClean="0">
                                  <a:latin typeface="Cambria Math" panose="02040503050406030204" pitchFamily="18" charset="0"/>
                                </a:rPr>
                                <m:t>sinh</m:t>
                              </m:r>
                            </m:e>
                            <m:sup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𝑘𝐻</m:t>
                          </m:r>
                        </m:den>
                      </m:f>
                    </m:oMath>
                  </m:oMathPara>
                </a14:m>
                <a:endParaRPr lang="fr-FR" sz="2400" dirty="0"/>
              </a:p>
            </p:txBody>
          </p:sp>
        </mc:Choice>
        <mc:Fallback xmlns="">
          <p:sp>
            <p:nvSpPr>
              <p:cNvPr id="15" name="ZoneText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7999" y="218746"/>
                <a:ext cx="6028573" cy="701410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oneTexte 15"/>
              <p:cNvSpPr txBox="1"/>
              <p:nvPr/>
            </p:nvSpPr>
            <p:spPr>
              <a:xfrm>
                <a:off x="5624292" y="3532081"/>
                <a:ext cx="6296917" cy="89620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fr-FR" sz="24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fr-FR" sz="2400" i="0" smtClean="0">
                              <a:latin typeface="Cambria Math" panose="02040503050406030204" pitchFamily="18" charset="0"/>
                            </a:rPr>
                            <m:t>d</m:t>
                          </m:r>
                          <m:sSub>
                            <m:sSubPr>
                              <m:ctrlPr>
                                <a:rPr lang="fr-FR" sz="240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l-GR" sz="2400" b="0" i="1" smtClean="0">
                                  <a:latin typeface="Cambria Math" panose="02040503050406030204" pitchFamily="18" charset="0"/>
                                </a:rPr>
                                <m:t>𝜌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sub>
                          </m:sSub>
                        </m:num>
                        <m:den>
                          <m:r>
                            <m:rPr>
                              <m:sty m:val="p"/>
                            </m:rPr>
                            <a:rPr lang="fr-FR" sz="2400" i="0" smtClean="0">
                              <a:latin typeface="Cambria Math" panose="02040503050406030204" pitchFamily="18" charset="0"/>
                            </a:rPr>
                            <m:t>d</m:t>
                          </m:r>
                          <m:r>
                            <a:rPr lang="fr-FR" sz="24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fr-FR" sz="2400" b="0" i="1" smtClean="0">
                          <a:latin typeface="Cambria Math" panose="02040503050406030204" pitchFamily="18" charset="0"/>
                        </a:rPr>
                        <m:t>=−</m:t>
                      </m:r>
                      <m:sSub>
                        <m:sSubPr>
                          <m:ctrlPr>
                            <a:rPr lang="fr-FR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sz="2400" i="1">
                              <a:latin typeface="Cambria Math" panose="02040503050406030204" pitchFamily="18" charset="0"/>
                            </a:rPr>
                            <m:t>𝜌</m:t>
                          </m:r>
                        </m:e>
                        <m: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sub>
                      </m:sSub>
                      <m:sSub>
                        <m:sSubPr>
                          <m:ctrlPr>
                            <a:rPr lang="el-GR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  <m: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sub>
                      </m:sSub>
                      <m:d>
                        <m:dPr>
                          <m:ctrlPr>
                            <a:rPr lang="el-GR" sz="24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i="1" smtClean="0">
                              <a:latin typeface="Cambria Math" panose="02040503050406030204" pitchFamily="18" charset="0"/>
                            </a:rPr>
                            <m:t>𝒖</m:t>
                          </m:r>
                        </m:e>
                      </m:d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sz="2400" b="0" i="1" smtClean="0">
                              <a:latin typeface="Cambria Math" panose="02040503050406030204" pitchFamily="18" charset="0"/>
                            </a:rPr>
                            <m:t>𝜂</m:t>
                          </m:r>
                        </m:e>
                        <m:sub>
                          <m:r>
                            <a:rPr lang="fr-FR" sz="2400" b="0" i="1" smtClean="0">
                              <a:latin typeface="Cambria Math" panose="02040503050406030204" pitchFamily="18" charset="0"/>
                            </a:rPr>
                            <m:t>𝐹</m:t>
                          </m:r>
                        </m:sub>
                      </m:sSub>
                      <m:nary>
                        <m:naryPr>
                          <m:chr m:val="∑"/>
                          <m:supHide m:val="on"/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∈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𝐹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sub>
                          </m:sSub>
                          <m:f>
                            <m:f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  <m:t>𝑎𝑏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  <m:t>𝑎𝑏</m:t>
                                  </m:r>
                                </m:sub>
                              </m:sSub>
                            </m:den>
                          </m:f>
                          <m:sSub>
                            <m:sSubPr>
                              <m:ctrlPr>
                                <a:rPr lang="fr-FR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l-GR" sz="2400" i="1">
                                  <a:latin typeface="Cambria Math" panose="02040503050406030204" pitchFamily="18" charset="0"/>
                                </a:rPr>
                                <m:t>𝜌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𝑎𝑏</m:t>
                              </m:r>
                            </m:sub>
                          </m:sSub>
                          <m:r>
                            <a:rPr lang="el-GR" sz="2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r>
                            <a:rPr lang="el-GR" sz="2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𝛻</m:t>
                          </m:r>
                          <m:sSub>
                            <m:sSubPr>
                              <m:ctrlPr>
                                <a:rPr lang="el-GR" sz="24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𝑊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𝑎𝑏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fr-FR" sz="2400" dirty="0"/>
              </a:p>
            </p:txBody>
          </p:sp>
        </mc:Choice>
        <mc:Fallback xmlns="">
          <p:sp>
            <p:nvSpPr>
              <p:cNvPr id="16" name="ZoneText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4292" y="3532081"/>
                <a:ext cx="6296917" cy="896207"/>
              </a:xfrm>
              <a:prstGeom prst="rect">
                <a:avLst/>
              </a:prstGeom>
              <a:blipFill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48608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</p:bld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158404</TotalTime>
  <Words>730</Words>
  <Application>Microsoft Office PowerPoint</Application>
  <PresentationFormat>Widescreen</PresentationFormat>
  <Paragraphs>152</Paragraphs>
  <Slides>23</Slides>
  <Notes>12</Notes>
  <HiddenSlides>1</HiddenSlides>
  <MMClips>3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6" baseType="lpstr">
      <vt:lpstr>SimSun</vt:lpstr>
      <vt:lpstr>Arial</vt:lpstr>
      <vt:lpstr>Arial Narrow</vt:lpstr>
      <vt:lpstr>Calibri</vt:lpstr>
      <vt:lpstr>Calibri Light</vt:lpstr>
      <vt:lpstr>Cambria</vt:lpstr>
      <vt:lpstr>Cambria Math</vt:lpstr>
      <vt:lpstr>Courier New</vt:lpstr>
      <vt:lpstr>StarSymbol</vt:lpstr>
      <vt:lpstr>Tahoma</vt:lpstr>
      <vt:lpstr>Wingdings 2</vt:lpstr>
      <vt:lpstr>Thème Office</vt:lpstr>
      <vt:lpstr>Equation</vt:lpstr>
      <vt:lpstr>Simulating wave overtopping in a complex dike structure with GPUSPH</vt:lpstr>
      <vt:lpstr>Outline of Presentation</vt:lpstr>
      <vt:lpstr>Motivation – Flooding events</vt:lpstr>
      <vt:lpstr>Channel Experiment</vt:lpstr>
      <vt:lpstr>Channel Experiment</vt:lpstr>
      <vt:lpstr>Domain Modelling</vt:lpstr>
      <vt:lpstr>Domain Modelling</vt:lpstr>
      <vt:lpstr>SPH Methodology</vt:lpstr>
      <vt:lpstr>SPH Methodology</vt:lpstr>
      <vt:lpstr>SPH Simulation</vt:lpstr>
      <vt:lpstr>GPUSPH Validation</vt:lpstr>
      <vt:lpstr>GPUSPH Validation</vt:lpstr>
      <vt:lpstr>GPUSPH Validation</vt:lpstr>
      <vt:lpstr>Resolution Sensitivity</vt:lpstr>
      <vt:lpstr>PowerPoint Presentation</vt:lpstr>
      <vt:lpstr>Resolution Sensitivity</vt:lpstr>
      <vt:lpstr>Overtopping Volume</vt:lpstr>
      <vt:lpstr>Tank Length Effect</vt:lpstr>
      <vt:lpstr>Viscosity Effect</vt:lpstr>
      <vt:lpstr>Overtopping Volume</vt:lpstr>
      <vt:lpstr>PowerPoint Presentation</vt:lpstr>
      <vt:lpstr>3D NUMERICAL MODEL</vt:lpstr>
      <vt:lpstr>PowerPoint Presentation</vt:lpstr>
    </vt:vector>
  </TitlesOfParts>
  <Company>EDF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MOKOS Athanasios</dc:creator>
  <cp:lastModifiedBy>Thanasis Mokos</cp:lastModifiedBy>
  <cp:revision>333</cp:revision>
  <dcterms:created xsi:type="dcterms:W3CDTF">2018-03-07T10:22:57Z</dcterms:created>
  <dcterms:modified xsi:type="dcterms:W3CDTF">2019-06-26T07:20:13Z</dcterms:modified>
</cp:coreProperties>
</file>